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micc.unifi.it/ferracani/" TargetMode="Externa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37.pn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docs.appcelerator.com/titanium/latest/" TargetMode="External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developer.appcelerator.com/questions/newest" TargetMode="External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appcelerator.com" TargetMode="External"/><Relationship Id="rId3" Type="http://schemas.openxmlformats.org/officeDocument/2006/relationships/hyperlink" Target="https://my.appcelerator.com/auth/signup" TargetMode="External"/><Relationship Id="rId4" Type="http://schemas.openxmlformats.org/officeDocument/2006/relationships/image" Target="../media/image41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schemas.android.com/apk/res/android" TargetMode="External"/></Relationships>
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/Relationships>
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
</file>

<file path=ppt/slides/_rels/slide5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/Relationships>

</file>

<file path=ppt/slides/_rels/slide5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/Relationships>

</file>

<file path=ppt/slides/_rels/slide5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png"/></Relationships>

</file>

<file path=ppt/slides/_rels/slide5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png"/></Relationships>

</file>

<file path=ppt/slides/_rels/slide5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/Relationships>

</file>

<file path=ppt/slides/_rels/slide5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/Relationships>

</file>

<file path=ppt/slides/_rels/slide5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wiki.appcelerator.org/display/guides2/tiapp.xml+and+timodule.xml+Reference" TargetMode="External"/><Relationship Id="rId3" Type="http://schemas.openxmlformats.org/officeDocument/2006/relationships/hyperlink" Target="http://ti.appcelerator.org" TargetMode="External"/></Relationships>

</file>

<file path=ppt/slides/_rels/slide5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2.png"/></Relationships>

</file>

<file path=ppt/slides/_rels/slide5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3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/Relationships>

</file>

<file path=ppt/slides/_rels/slide6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Titanium Studio</a:t>
            </a:r>
          </a:p>
        </p:txBody>
      </p:sp>
      <p:sp>
        <p:nvSpPr>
          <p:cNvPr id="33" name="Shape 3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Andrea Ferracani</a:t>
            </a:r>
            <a:endParaRPr sz="3200"/>
          </a:p>
          <a:p>
            <a:pPr lvl="0">
              <a:defRPr sz="1800"/>
            </a:pPr>
            <a:r>
              <a:rPr sz="2200" u="sng">
                <a:hlinkClick r:id="rId2" invalidUrl="" action="" tgtFrame="" tooltip="" history="1" highlightClick="0" endSnd="0"/>
              </a:rPr>
              <a:t>http://www.micc.unifi.it/ferracani/</a:t>
            </a:r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Sviluppo di applicazioni mobile</a:t>
            </a:r>
          </a:p>
        </p:txBody>
      </p:sp>
      <p:pic>
        <p:nvPicPr>
          <p:cNvPr id="75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" y="2699118"/>
            <a:ext cx="13004800" cy="70477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363200" y="3708400"/>
            <a:ext cx="812800" cy="76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98500" y="3009900"/>
            <a:ext cx="3810000" cy="838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</a:t>
            </a:r>
          </a:p>
        </p:txBody>
      </p:sp>
      <p:pic>
        <p:nvPicPr>
          <p:cNvPr id="80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24892"/>
            <a:ext cx="13004800" cy="75390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</a:t>
            </a:r>
          </a:p>
        </p:txBody>
      </p:sp>
      <p:pic>
        <p:nvPicPr>
          <p:cNvPr id="8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35363"/>
            <a:ext cx="13004800" cy="75180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Gestures</a:t>
            </a:r>
          </a:p>
        </p:txBody>
      </p:sp>
      <p:pic>
        <p:nvPicPr>
          <p:cNvPr id="8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702241"/>
            <a:ext cx="13004800" cy="70669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</a:t>
            </a:r>
          </a:p>
        </p:txBody>
      </p:sp>
      <p:pic>
        <p:nvPicPr>
          <p:cNvPr id="89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54700"/>
            <a:ext cx="13004800" cy="7530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liste</a:t>
            </a:r>
          </a:p>
        </p:txBody>
      </p:sp>
      <p:pic>
        <p:nvPicPr>
          <p:cNvPr id="92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27121"/>
            <a:ext cx="13004800" cy="75599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liste</a:t>
            </a:r>
          </a:p>
        </p:txBody>
      </p:sp>
      <p:pic>
        <p:nvPicPr>
          <p:cNvPr id="95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48063"/>
            <a:ext cx="13004800" cy="75180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alerts/dialog</a:t>
            </a:r>
          </a:p>
        </p:txBody>
      </p:sp>
      <p:pic>
        <p:nvPicPr>
          <p:cNvPr id="98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39788"/>
            <a:ext cx="13004800" cy="75092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multi-pane</a:t>
            </a:r>
          </a:p>
        </p:txBody>
      </p:sp>
      <p:pic>
        <p:nvPicPr>
          <p:cNvPr id="101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83934"/>
            <a:ext cx="13004800" cy="74971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multi-pane</a:t>
            </a:r>
          </a:p>
        </p:txBody>
      </p:sp>
      <p:pic>
        <p:nvPicPr>
          <p:cNvPr id="104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75676"/>
            <a:ext cx="13004800" cy="74882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Sviluppo di applicazioni mobile - devices</a:t>
            </a:r>
          </a:p>
        </p:txBody>
      </p:sp>
      <p:pic>
        <p:nvPicPr>
          <p:cNvPr id="3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380" y="2688966"/>
            <a:ext cx="13004801" cy="70711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406900" y="2959100"/>
            <a:ext cx="1447800" cy="1041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18100" y="9029700"/>
            <a:ext cx="816095" cy="5870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28352" y="2805292"/>
            <a:ext cx="816096" cy="587016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50552" y="6273910"/>
            <a:ext cx="816096" cy="587016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43932" y="7399876"/>
            <a:ext cx="686896" cy="494083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36600" y="2895600"/>
            <a:ext cx="2641600" cy="76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IOS UI</a:t>
            </a:r>
          </a:p>
        </p:txBody>
      </p:sp>
      <p:pic>
        <p:nvPicPr>
          <p:cNvPr id="107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65188"/>
            <a:ext cx="13004800" cy="75092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Android UI</a:t>
            </a:r>
          </a:p>
        </p:txBody>
      </p:sp>
      <p:pic>
        <p:nvPicPr>
          <p:cNvPr id="110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03900"/>
            <a:ext cx="13004800" cy="7530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case study: Twitter</a:t>
            </a:r>
          </a:p>
        </p:txBody>
      </p:sp>
      <p:pic>
        <p:nvPicPr>
          <p:cNvPr id="11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66806"/>
            <a:ext cx="13004800" cy="75059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case study: Dropbox</a:t>
            </a:r>
          </a:p>
        </p:txBody>
      </p:sp>
      <p:pic>
        <p:nvPicPr>
          <p:cNvPr id="11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96634"/>
            <a:ext cx="13004800" cy="74971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case study: Dropbox</a:t>
            </a:r>
          </a:p>
        </p:txBody>
      </p:sp>
      <p:pic>
        <p:nvPicPr>
          <p:cNvPr id="119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39821"/>
            <a:ext cx="13004800" cy="75599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case study: Dropbox</a:t>
            </a:r>
          </a:p>
        </p:txBody>
      </p:sp>
      <p:pic>
        <p:nvPicPr>
          <p:cNvPr id="122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45834"/>
            <a:ext cx="13004800" cy="74971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Architetture client - design patterns - case study: Foursquare</a:t>
            </a:r>
          </a:p>
        </p:txBody>
      </p:sp>
      <p:pic>
        <p:nvPicPr>
          <p:cNvPr id="125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69627"/>
            <a:ext cx="13004800" cy="75003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Sviluppo di applicazioni mobile</a:t>
            </a:r>
          </a:p>
        </p:txBody>
      </p:sp>
      <p:pic>
        <p:nvPicPr>
          <p:cNvPr id="128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2245538"/>
            <a:ext cx="13004801" cy="75254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</a:t>
            </a:r>
          </a:p>
        </p:txBody>
      </p:sp>
      <p:sp>
        <p:nvSpPr>
          <p:cNvPr id="131" name="Shape 13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 marL="0" indent="0" defTabSz="566674">
              <a:spcBef>
                <a:spcPts val="4000"/>
              </a:spcBef>
              <a:buSzTx/>
              <a:buNone/>
              <a:defRPr sz="1800"/>
            </a:pPr>
            <a:r>
              <a:rPr sz="2328"/>
              <a:t>Consente l’accesso ai </a:t>
            </a:r>
            <a:r>
              <a:rPr sz="2328">
                <a:solidFill>
                  <a:srgbClr val="B51A00"/>
                </a:solidFill>
              </a:rPr>
              <a:t>servizi nativi</a:t>
            </a:r>
            <a:r>
              <a:rPr sz="2328"/>
              <a:t>:</a:t>
            </a:r>
            <a:endParaRPr sz="2328"/>
          </a:p>
          <a:p>
            <a:pPr lvl="0" marL="841757" indent="-410592" defTabSz="566674">
              <a:spcBef>
                <a:spcPts val="4000"/>
              </a:spcBef>
              <a:buSzPct val="100000"/>
              <a:defRPr sz="1800"/>
            </a:pPr>
            <a:r>
              <a:rPr sz="2328"/>
              <a:t>Fotocamera, Videocamera, Microfono</a:t>
            </a:r>
            <a:endParaRPr sz="2328"/>
          </a:p>
          <a:p>
            <a:pPr lvl="0" marL="841757" indent="-410592" defTabSz="566674">
              <a:spcBef>
                <a:spcPts val="4000"/>
              </a:spcBef>
              <a:buSzPct val="100000"/>
              <a:defRPr sz="1800"/>
            </a:pPr>
            <a:r>
              <a:rPr sz="2328"/>
              <a:t>Accelerometro, Bussola, Giroscopio</a:t>
            </a:r>
            <a:endParaRPr sz="2328"/>
          </a:p>
          <a:p>
            <a:pPr lvl="0" marL="841757" indent="-410592" defTabSz="566674">
              <a:spcBef>
                <a:spcPts val="4000"/>
              </a:spcBef>
              <a:buSzPct val="100000"/>
              <a:defRPr sz="1800"/>
            </a:pPr>
            <a:r>
              <a:rPr sz="2328"/>
              <a:t>GPS, Mapkit, Direct &amp; Reverse geocoding</a:t>
            </a:r>
            <a:endParaRPr sz="2328"/>
          </a:p>
          <a:p>
            <a:pPr lvl="0" marL="841757" indent="-410592" defTabSz="566674">
              <a:spcBef>
                <a:spcPts val="4000"/>
              </a:spcBef>
              <a:buSzPct val="100000"/>
              <a:defRPr sz="1800"/>
            </a:pPr>
            <a:r>
              <a:rPr sz="2328"/>
              <a:t>Push Notifications</a:t>
            </a:r>
            <a:endParaRPr sz="2328"/>
          </a:p>
          <a:p>
            <a:pPr lvl="0" marL="841757" indent="-410592" defTabSz="566674">
              <a:spcBef>
                <a:spcPts val="4000"/>
              </a:spcBef>
              <a:buSzPct val="100000"/>
              <a:defRPr sz="1800"/>
            </a:pPr>
            <a:r>
              <a:rPr sz="2328"/>
              <a:t>Database SQLite, FileSystem, Properties APIs</a:t>
            </a:r>
            <a:endParaRPr sz="2328"/>
          </a:p>
          <a:p>
            <a:pPr lvl="0" marL="841757" indent="-410592" defTabSz="566674">
              <a:spcBef>
                <a:spcPts val="4000"/>
              </a:spcBef>
              <a:buSzPct val="100000"/>
              <a:defRPr sz="1800"/>
            </a:pPr>
            <a:r>
              <a:rPr sz="2328"/>
              <a:t>Android Intents, Local Notification, Background Services, Rubrica, Facebook, Twitter, Gestures, Socket, Clipboard, XML, Network, Locale etc…</a:t>
            </a:r>
          </a:p>
        </p:txBody>
      </p:sp>
    </p:spTree>
  </p:cSld>
  <p:clrMapOvr>
    <a:masterClrMapping/>
  </p:clrMapOvr>
  <p:transition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Sviluppo di applicazioni mobile - decision framework</a:t>
            </a:r>
          </a:p>
        </p:txBody>
      </p:sp>
      <p:pic>
        <p:nvPicPr>
          <p:cNvPr id="134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709589"/>
            <a:ext cx="13004801" cy="70499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Sviluppo di applicazioni mobile - devices</a:t>
            </a:r>
          </a:p>
        </p:txBody>
      </p:sp>
      <p:pic>
        <p:nvPicPr>
          <p:cNvPr id="45" name="pasted-image.png"/>
          <p:cNvPicPr/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-1" y="2633297"/>
            <a:ext cx="13004801" cy="7140674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05900" y="7835900"/>
            <a:ext cx="1447800" cy="1041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63600" y="2951304"/>
            <a:ext cx="3312022" cy="9553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- Come funziona</a:t>
            </a:r>
          </a:p>
        </p:txBody>
      </p:sp>
      <p:sp>
        <p:nvSpPr>
          <p:cNvPr id="137" name="Shape 13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/>
            </a:pPr>
            <a:r>
              <a:rPr sz="2400"/>
              <a:t>Si scrive il codice in </a:t>
            </a:r>
            <a:r>
              <a:rPr sz="2400">
                <a:solidFill>
                  <a:srgbClr val="B51A00"/>
                </a:solidFill>
              </a:rPr>
              <a:t>javascript</a:t>
            </a:r>
            <a:endParaRPr sz="2400"/>
          </a:p>
          <a:p>
            <a:pPr lvl="0">
              <a:defRPr sz="1800"/>
            </a:pPr>
            <a:r>
              <a:rPr sz="2400"/>
              <a:t>Il codice javascript è </a:t>
            </a:r>
            <a:r>
              <a:rPr sz="2400">
                <a:solidFill>
                  <a:srgbClr val="B51A00"/>
                </a:solidFill>
              </a:rPr>
              <a:t>compresso</a:t>
            </a:r>
            <a:r>
              <a:rPr sz="2400"/>
              <a:t> ed </a:t>
            </a:r>
            <a:r>
              <a:rPr sz="2400">
                <a:solidFill>
                  <a:srgbClr val="B51A00"/>
                </a:solidFill>
              </a:rPr>
              <a:t>ottimizzato</a:t>
            </a:r>
            <a:r>
              <a:rPr sz="2400"/>
              <a:t> durante la fase di build</a:t>
            </a:r>
            <a:endParaRPr sz="2400"/>
          </a:p>
          <a:p>
            <a:pPr lvl="0">
              <a:defRPr sz="1800"/>
            </a:pPr>
            <a:r>
              <a:rPr sz="2400"/>
              <a:t>A runtime intervengono </a:t>
            </a:r>
            <a:r>
              <a:rPr sz="2400">
                <a:solidFill>
                  <a:srgbClr val="B51A00"/>
                </a:solidFill>
              </a:rPr>
              <a:t>3 componenti principali</a:t>
            </a:r>
            <a:endParaRPr sz="2400">
              <a:solidFill>
                <a:srgbClr val="B51A00"/>
              </a:solidFill>
            </a:endParaRPr>
          </a:p>
          <a:p>
            <a:pPr lvl="1">
              <a:buChar char="-"/>
              <a:defRPr sz="1800"/>
            </a:pPr>
            <a:r>
              <a:rPr sz="2400"/>
              <a:t>Javascript source code</a:t>
            </a:r>
            <a:endParaRPr sz="2400">
              <a:solidFill>
                <a:srgbClr val="B51A00"/>
              </a:solidFill>
            </a:endParaRPr>
          </a:p>
          <a:p>
            <a:pPr lvl="1">
              <a:buChar char="-"/>
              <a:defRPr sz="1800"/>
            </a:pPr>
            <a:r>
              <a:rPr sz="2400"/>
              <a:t>Titanium API per i sistemi operativi nativi</a:t>
            </a:r>
            <a:endParaRPr sz="2400"/>
          </a:p>
          <a:p>
            <a:pPr lvl="1">
              <a:buChar char="-"/>
              <a:defRPr sz="1800"/>
            </a:pPr>
            <a:r>
              <a:rPr sz="2400"/>
              <a:t>Interprete javascript: V8 (Android), JavascriptCore per IOS</a:t>
            </a:r>
          </a:p>
        </p:txBody>
      </p:sp>
    </p:spTree>
  </p:cSld>
  <p:clrMapOvr>
    <a:masterClrMapping/>
  </p:clrMapOvr>
  <p:transition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Come funziona</a:t>
            </a: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/>
            </a:pPr>
            <a:r>
              <a:rPr sz="2400"/>
              <a:t>L’</a:t>
            </a:r>
            <a:r>
              <a:rPr sz="2400">
                <a:solidFill>
                  <a:srgbClr val="B51A00"/>
                </a:solidFill>
              </a:rPr>
              <a:t>interprete javascript</a:t>
            </a:r>
            <a:r>
              <a:rPr sz="2400"/>
              <a:t> fa girare il codice in un ambiente che fa da proxy per gli oggetti nativi (finestre, controlli)</a:t>
            </a:r>
            <a:endParaRPr sz="2400"/>
          </a:p>
          <a:p>
            <a:pPr lvl="0">
              <a:defRPr sz="1800"/>
            </a:pPr>
            <a:r>
              <a:rPr sz="2400">
                <a:solidFill>
                  <a:srgbClr val="B51A00"/>
                </a:solidFill>
              </a:rPr>
              <a:t>Ti.UI.createTextField()</a:t>
            </a:r>
            <a:r>
              <a:rPr sz="2400"/>
              <a:t> crea un </a:t>
            </a:r>
            <a:r>
              <a:rPr sz="2400">
                <a:solidFill>
                  <a:srgbClr val="B51A00"/>
                </a:solidFill>
              </a:rPr>
              <a:t>UITextView</a:t>
            </a:r>
            <a:r>
              <a:rPr sz="2400"/>
              <a:t> on IOS e una </a:t>
            </a:r>
            <a:r>
              <a:rPr sz="2400">
                <a:solidFill>
                  <a:srgbClr val="B51A00"/>
                </a:solidFill>
              </a:rPr>
              <a:t>TextView</a:t>
            </a:r>
            <a:r>
              <a:rPr sz="2400"/>
              <a:t> su Android</a:t>
            </a:r>
            <a:endParaRPr sz="2400"/>
          </a:p>
          <a:p>
            <a:pPr lvl="0">
              <a:defRPr sz="1800"/>
            </a:pPr>
            <a:r>
              <a:rPr sz="2400"/>
              <a:t>Non si crea una pagina con HTML e CSS (come funziona PhoneGap). Si crea una UI attraverso codice o Alloy MVC framework</a:t>
            </a:r>
          </a:p>
        </p:txBody>
      </p:sp>
      <p:pic>
        <p:nvPicPr>
          <p:cNvPr id="141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15300" y="6540500"/>
            <a:ext cx="2159000" cy="215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33650" y="6191250"/>
            <a:ext cx="2857500" cy="2857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Titanium: pro</a:t>
            </a:r>
          </a:p>
        </p:txBody>
      </p:sp>
      <p:sp>
        <p:nvSpPr>
          <p:cNvPr id="145" name="Shape 14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/>
            </a:pPr>
            <a:r>
              <a:rPr sz="2400">
                <a:solidFill>
                  <a:srgbClr val="B51A00"/>
                </a:solidFill>
              </a:rPr>
              <a:t>Una codebase</a:t>
            </a:r>
            <a:r>
              <a:rPr sz="2400"/>
              <a:t> per più piattaforme</a:t>
            </a:r>
            <a:endParaRPr sz="2400"/>
          </a:p>
          <a:p>
            <a:pPr lvl="0">
              <a:defRPr sz="1800"/>
            </a:pPr>
            <a:r>
              <a:rPr sz="2400">
                <a:solidFill>
                  <a:srgbClr val="B51A00"/>
                </a:solidFill>
              </a:rPr>
              <a:t>risparmio di tempo</a:t>
            </a:r>
            <a:r>
              <a:rPr sz="2400"/>
              <a:t> rispetto a sviluppare varie app native</a:t>
            </a:r>
            <a:endParaRPr sz="2400"/>
          </a:p>
          <a:p>
            <a:pPr lvl="0">
              <a:defRPr sz="1800"/>
            </a:pPr>
            <a:r>
              <a:rPr sz="2400">
                <a:solidFill>
                  <a:srgbClr val="B51A00"/>
                </a:solidFill>
              </a:rPr>
              <a:t>mantenimento</a:t>
            </a:r>
            <a:r>
              <a:rPr sz="2400"/>
              <a:t> più facile nel lungo periodo</a:t>
            </a:r>
            <a:endParaRPr sz="2400"/>
          </a:p>
          <a:p>
            <a:pPr lvl="0">
              <a:defRPr sz="1800"/>
            </a:pPr>
            <a:r>
              <a:rPr sz="2400"/>
              <a:t>l’applicazione usa elementi di interfaccia che sono </a:t>
            </a:r>
            <a:r>
              <a:rPr sz="2400">
                <a:solidFill>
                  <a:srgbClr val="B51A00"/>
                </a:solidFill>
              </a:rPr>
              <a:t>nativi</a:t>
            </a:r>
            <a:r>
              <a:rPr sz="2400"/>
              <a:t> e non web-like</a:t>
            </a:r>
            <a:endParaRPr sz="2400"/>
          </a:p>
          <a:p>
            <a:pPr lvl="0">
              <a:defRPr sz="1800"/>
            </a:pPr>
            <a:r>
              <a:rPr sz="2400"/>
              <a:t>javascript può essere </a:t>
            </a:r>
            <a:r>
              <a:rPr sz="2400">
                <a:solidFill>
                  <a:srgbClr val="B51A00"/>
                </a:solidFill>
              </a:rPr>
              <a:t>riusato</a:t>
            </a:r>
            <a:r>
              <a:rPr sz="2400"/>
              <a:t> facilmente in più progetti</a:t>
            </a:r>
            <a:endParaRPr sz="2400"/>
          </a:p>
          <a:p>
            <a:pPr lvl="0">
              <a:defRPr sz="1800"/>
            </a:pPr>
            <a:r>
              <a:rPr sz="2400"/>
              <a:t>la piattaforma comincia ad essere un po’ più </a:t>
            </a:r>
            <a:r>
              <a:rPr sz="2400">
                <a:solidFill>
                  <a:srgbClr val="B51A00"/>
                </a:solidFill>
              </a:rPr>
              <a:t>stabile</a:t>
            </a:r>
            <a:r>
              <a:rPr sz="2400"/>
              <a:t> e javascript è un linguaggio semplice di prototyping</a:t>
            </a:r>
            <a:endParaRPr sz="2400"/>
          </a:p>
          <a:p>
            <a:pPr lvl="0">
              <a:defRPr sz="1800"/>
            </a:pPr>
            <a:r>
              <a:rPr sz="2400"/>
              <a:t>la documentazione è buona: </a:t>
            </a:r>
            <a:r>
              <a:rPr sz="2400" u="sng">
                <a:hlinkClick r:id="rId2" invalidUrl="" action="" tgtFrame="" tooltip="" history="1" highlightClick="0" endSnd="0"/>
              </a:rPr>
              <a:t>http://docs.appcelerator.com/titanium/latest/</a:t>
            </a:r>
          </a:p>
        </p:txBody>
      </p:sp>
    </p:spTree>
  </p:cSld>
  <p:clrMapOvr>
    <a:masterClrMapping/>
  </p:clrMapOvr>
  <p:transition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Titanium: contro</a:t>
            </a: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/>
            </a:pPr>
            <a:r>
              <a:rPr sz="2400"/>
              <a:t>Bisogna </a:t>
            </a:r>
            <a:r>
              <a:rPr sz="2400">
                <a:solidFill>
                  <a:srgbClr val="B51A00"/>
                </a:solidFill>
              </a:rPr>
              <a:t>imparare</a:t>
            </a:r>
            <a:r>
              <a:rPr sz="2400"/>
              <a:t> una nuova piattaforma / SDK / quirks</a:t>
            </a:r>
            <a:endParaRPr sz="2400"/>
          </a:p>
          <a:p>
            <a:pPr lvl="0">
              <a:defRPr sz="1800"/>
            </a:pPr>
            <a:r>
              <a:rPr sz="2400"/>
              <a:t>aiuta conoscere lo sviluppo nativo</a:t>
            </a:r>
            <a:endParaRPr sz="2400"/>
          </a:p>
          <a:p>
            <a:pPr lvl="0">
              <a:defRPr sz="1800"/>
            </a:pPr>
            <a:r>
              <a:rPr sz="2400"/>
              <a:t>avremo un sacco di </a:t>
            </a:r>
            <a:r>
              <a:rPr sz="2400">
                <a:solidFill>
                  <a:srgbClr val="B51A00"/>
                </a:solidFill>
              </a:rPr>
              <a:t>if(IOS)</a:t>
            </a:r>
            <a:r>
              <a:rPr sz="2400"/>
              <a:t> e </a:t>
            </a:r>
            <a:r>
              <a:rPr sz="2400">
                <a:solidFill>
                  <a:srgbClr val="B51A00"/>
                </a:solidFill>
              </a:rPr>
              <a:t>if(Android)</a:t>
            </a:r>
            <a:endParaRPr sz="2400">
              <a:solidFill>
                <a:srgbClr val="B51A00"/>
              </a:solidFill>
            </a:endParaRPr>
          </a:p>
          <a:p>
            <a:pPr lvl="0">
              <a:defRPr sz="1800"/>
            </a:pPr>
            <a:r>
              <a:rPr sz="2400"/>
              <a:t>le </a:t>
            </a:r>
            <a:r>
              <a:rPr sz="2400">
                <a:solidFill>
                  <a:srgbClr val="B51A00"/>
                </a:solidFill>
              </a:rPr>
              <a:t>performance</a:t>
            </a:r>
            <a:r>
              <a:rPr sz="2400"/>
              <a:t> non sono come quelle di una app nativa</a:t>
            </a:r>
            <a:endParaRPr sz="2400"/>
          </a:p>
          <a:p>
            <a:pPr lvl="0">
              <a:defRPr sz="1800"/>
            </a:pPr>
            <a:r>
              <a:rPr sz="2400"/>
              <a:t>il forum Q&amp;A non è il massimo (StackOverflow spesso è migliore): </a:t>
            </a:r>
            <a:r>
              <a:rPr sz="2400" u="sng">
                <a:hlinkClick r:id="rId2" invalidUrl="" action="" tgtFrame="" tooltip="" history="1" highlightClick="0" endSnd="0"/>
              </a:rPr>
              <a:t>https://developer.appcelerator.com/questions/newest</a:t>
            </a:r>
            <a:r>
              <a:rPr sz="2400"/>
              <a:t> </a:t>
            </a:r>
          </a:p>
        </p:txBody>
      </p:sp>
    </p:spTree>
  </p:cSld>
  <p:clrMapOvr>
    <a:masterClrMapping/>
  </p:clrMapOvr>
  <p:transition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Mobile apps</a:t>
            </a:r>
          </a:p>
        </p:txBody>
      </p:sp>
      <p:sp>
        <p:nvSpPr>
          <p:cNvPr id="151" name="Shape 15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/>
            </a:pPr>
            <a:r>
              <a:rPr sz="2400"/>
              <a:t>L’</a:t>
            </a:r>
            <a:r>
              <a:rPr sz="2400">
                <a:solidFill>
                  <a:srgbClr val="C82506"/>
                </a:solidFill>
              </a:rPr>
              <a:t>app store</a:t>
            </a:r>
            <a:r>
              <a:rPr sz="2400"/>
              <a:t> apre nel 2009 con 500 apps</a:t>
            </a:r>
            <a:endParaRPr sz="2400"/>
          </a:p>
          <a:p>
            <a:pPr lvl="0">
              <a:defRPr sz="1800"/>
            </a:pPr>
            <a:r>
              <a:rPr sz="2400"/>
              <a:t>Nell’ottobre 2011 conta </a:t>
            </a:r>
            <a:r>
              <a:rPr sz="2400">
                <a:solidFill>
                  <a:srgbClr val="C82506"/>
                </a:solidFill>
              </a:rPr>
              <a:t>mezzo milione di apps</a:t>
            </a:r>
            <a:r>
              <a:rPr sz="2400"/>
              <a:t> (500 al giorno)</a:t>
            </a:r>
            <a:endParaRPr sz="2400"/>
          </a:p>
          <a:p>
            <a:pPr lvl="0">
              <a:defRPr sz="1800"/>
            </a:pPr>
            <a:r>
              <a:rPr sz="2400"/>
              <a:t>La Apple prende </a:t>
            </a:r>
            <a:r>
              <a:rPr sz="2400">
                <a:solidFill>
                  <a:srgbClr val="C82506"/>
                </a:solidFill>
              </a:rPr>
              <a:t>il 30% dei guadagni</a:t>
            </a:r>
            <a:endParaRPr sz="2400"/>
          </a:p>
          <a:p>
            <a:pPr lvl="0">
              <a:defRPr sz="1800"/>
            </a:pPr>
            <a:r>
              <a:rPr sz="2400"/>
              <a:t>Poco dopo sono nati </a:t>
            </a:r>
            <a:r>
              <a:rPr sz="2400">
                <a:solidFill>
                  <a:srgbClr val="C82506"/>
                </a:solidFill>
              </a:rPr>
              <a:t>Android</a:t>
            </a:r>
            <a:r>
              <a:rPr sz="2400"/>
              <a:t> e l’</a:t>
            </a:r>
            <a:r>
              <a:rPr sz="2400">
                <a:solidFill>
                  <a:srgbClr val="C82506"/>
                </a:solidFill>
              </a:rPr>
              <a:t>Android Marketplace</a:t>
            </a:r>
            <a:r>
              <a:rPr sz="2400"/>
              <a:t> di Google</a:t>
            </a:r>
            <a:endParaRPr sz="2400"/>
          </a:p>
          <a:p>
            <a:pPr lvl="0">
              <a:defRPr sz="1800"/>
            </a:pPr>
            <a:r>
              <a:rPr sz="2400"/>
              <a:t>Alla fine del 2012 Apple ed Android contavano </a:t>
            </a:r>
            <a:r>
              <a:rPr sz="2400">
                <a:solidFill>
                  <a:srgbClr val="C82506"/>
                </a:solidFill>
              </a:rPr>
              <a:t>lo stesso numero di app</a:t>
            </a:r>
          </a:p>
        </p:txBody>
      </p:sp>
    </p:spTree>
  </p:cSld>
  <p:clrMapOvr>
    <a:masterClrMapping/>
  </p:clrMapOvr>
  <p:transition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</a:t>
            </a:r>
          </a:p>
        </p:txBody>
      </p:sp>
      <p:sp>
        <p:nvSpPr>
          <p:cNvPr id="154" name="Shape 15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buSzPct val="100000"/>
              <a:defRPr sz="1800"/>
            </a:pPr>
            <a:r>
              <a:rPr sz="2400">
                <a:solidFill>
                  <a:srgbClr val="C82506"/>
                </a:solidFill>
              </a:rPr>
              <a:t>Jeff Haynie</a:t>
            </a:r>
            <a:r>
              <a:rPr sz="2400"/>
              <a:t> e </a:t>
            </a:r>
            <a:r>
              <a:rPr sz="2400">
                <a:solidFill>
                  <a:srgbClr val="C82506"/>
                </a:solidFill>
              </a:rPr>
              <a:t>Nolan Wright</a:t>
            </a:r>
            <a:r>
              <a:rPr sz="2400"/>
              <a:t> fondano Appcelerator nel 2009 come piattaforma per creare applicazioni native per IOS utilizzando </a:t>
            </a:r>
            <a:r>
              <a:rPr sz="2400">
                <a:solidFill>
                  <a:srgbClr val="C82506"/>
                </a:solidFill>
              </a:rPr>
              <a:t>JavaScript</a:t>
            </a:r>
            <a:endParaRPr sz="2400"/>
          </a:p>
          <a:p>
            <a:pPr lvl="0">
              <a:buSzPct val="100000"/>
              <a:defRPr sz="1800"/>
            </a:pPr>
            <a:r>
              <a:rPr sz="2400"/>
              <a:t>Poco dopo viene aggiunto </a:t>
            </a:r>
            <a:r>
              <a:rPr sz="2400">
                <a:solidFill>
                  <a:srgbClr val="C82506"/>
                </a:solidFill>
              </a:rPr>
              <a:t>supporto per Android</a:t>
            </a:r>
            <a:endParaRPr sz="2400">
              <a:solidFill>
                <a:srgbClr val="C82506"/>
              </a:solidFill>
            </a:endParaRPr>
          </a:p>
          <a:p>
            <a:pPr lvl="0">
              <a:buSzPct val="100000"/>
              <a:defRPr sz="1800"/>
            </a:pPr>
            <a:r>
              <a:rPr sz="2400"/>
              <a:t>Conta più di </a:t>
            </a:r>
            <a:r>
              <a:rPr sz="2400">
                <a:solidFill>
                  <a:srgbClr val="C82506"/>
                </a:solidFill>
              </a:rPr>
              <a:t>400.000 developers</a:t>
            </a:r>
            <a:r>
              <a:rPr sz="2400"/>
              <a:t> registrati</a:t>
            </a:r>
            <a:endParaRPr sz="2400"/>
          </a:p>
          <a:p>
            <a:pPr lvl="0">
              <a:buSzPct val="100000"/>
              <a:defRPr sz="1800"/>
            </a:pPr>
            <a:r>
              <a:rPr sz="2400"/>
              <a:t>Più di </a:t>
            </a:r>
            <a:r>
              <a:rPr sz="2400">
                <a:solidFill>
                  <a:srgbClr val="C82506"/>
                </a:solidFill>
              </a:rPr>
              <a:t>50.000 applicazioni</a:t>
            </a:r>
            <a:r>
              <a:rPr sz="2400"/>
              <a:t> sviluppate con Titanium</a:t>
            </a:r>
            <a:endParaRPr sz="2400"/>
          </a:p>
          <a:p>
            <a:pPr lvl="0">
              <a:buSzPct val="100000"/>
              <a:defRPr sz="1800"/>
            </a:pPr>
            <a:r>
              <a:rPr sz="2400"/>
              <a:t>Con Titanium si può creare una applicazione mobile nativa sia per IOS che per Android </a:t>
            </a:r>
            <a:r>
              <a:rPr sz="2400">
                <a:solidFill>
                  <a:srgbClr val="C82506"/>
                </a:solidFill>
              </a:rPr>
              <a:t>senza cambiare una sola riga di codice</a:t>
            </a:r>
            <a:endParaRPr sz="2400">
              <a:solidFill>
                <a:srgbClr val="C82506"/>
              </a:solidFill>
            </a:endParaRPr>
          </a:p>
          <a:p>
            <a:pPr lvl="0">
              <a:buSzPct val="100000"/>
              <a:defRPr sz="1800"/>
            </a:pPr>
            <a:r>
              <a:rPr sz="2400"/>
              <a:t>Tuttativa il motto non è “write once, run everywhere” ma “write once, adapt everywhere”, c’è chi dice “write once, suffer everywhere”</a:t>
            </a:r>
          </a:p>
        </p:txBody>
      </p:sp>
    </p:spTree>
  </p:cSld>
  <p:clrMapOvr>
    <a:masterClrMapping/>
  </p:clrMapOvr>
  <p:transition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requisiti di sistema</a:t>
            </a:r>
          </a:p>
        </p:txBody>
      </p:sp>
      <p:sp>
        <p:nvSpPr>
          <p:cNvPr id="157" name="Shape 157"/>
          <p:cNvSpPr/>
          <p:nvPr>
            <p:ph type="body" idx="1"/>
          </p:nvPr>
        </p:nvSpPr>
        <p:spPr>
          <a:xfrm>
            <a:off x="952500" y="2603500"/>
            <a:ext cx="11099800" cy="2159000"/>
          </a:xfrm>
          <a:prstGeom prst="rect">
            <a:avLst/>
          </a:prstGeom>
        </p:spPr>
        <p:txBody>
          <a:bodyPr anchor="t"/>
          <a:lstStyle/>
          <a:p>
            <a:pPr lvl="0">
              <a:buSzPct val="100000"/>
              <a:defRPr sz="1800"/>
            </a:pPr>
            <a:r>
              <a:rPr sz="2400"/>
              <a:t>Titanium gira su </a:t>
            </a:r>
            <a:r>
              <a:rPr sz="2400">
                <a:solidFill>
                  <a:srgbClr val="C82506"/>
                </a:solidFill>
              </a:rPr>
              <a:t>Mac</a:t>
            </a:r>
            <a:r>
              <a:rPr sz="2400"/>
              <a:t>, </a:t>
            </a:r>
            <a:r>
              <a:rPr sz="2400">
                <a:solidFill>
                  <a:srgbClr val="C82506"/>
                </a:solidFill>
              </a:rPr>
              <a:t>Windows PC</a:t>
            </a:r>
            <a:r>
              <a:rPr sz="2400"/>
              <a:t> e </a:t>
            </a:r>
            <a:r>
              <a:rPr sz="2400">
                <a:solidFill>
                  <a:srgbClr val="C82506"/>
                </a:solidFill>
              </a:rPr>
              <a:t>Linux</a:t>
            </a:r>
            <a:endParaRPr sz="2400"/>
          </a:p>
          <a:p>
            <a:pPr lvl="0">
              <a:buSzPct val="100000"/>
              <a:defRPr sz="1800"/>
            </a:pPr>
            <a:r>
              <a:rPr sz="2400"/>
              <a:t>Il sistema utilizzato </a:t>
            </a:r>
            <a:r>
              <a:rPr sz="2400">
                <a:solidFill>
                  <a:srgbClr val="C82506"/>
                </a:solidFill>
              </a:rPr>
              <a:t>impatta</a:t>
            </a:r>
            <a:r>
              <a:rPr sz="2400"/>
              <a:t> su ciò che si può fare, emulare, generare</a:t>
            </a:r>
          </a:p>
        </p:txBody>
      </p:sp>
      <p:pic>
        <p:nvPicPr>
          <p:cNvPr id="158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0531" y="3888084"/>
            <a:ext cx="11323738" cy="3095032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952500" y="70358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lvl="0" marL="444500" indent="-444500" algn="l">
              <a:spcBef>
                <a:spcPts val="4200"/>
              </a:spcBef>
              <a:buClr>
                <a:srgbClr val="000000"/>
              </a:buClr>
              <a:buSzPct val="100000"/>
              <a:buChar char="•"/>
              <a:defRPr sz="1800"/>
            </a:pPr>
            <a:r>
              <a:rPr sz="2400"/>
              <a:t>Richiede al minimo </a:t>
            </a:r>
            <a:r>
              <a:rPr sz="2400">
                <a:solidFill>
                  <a:srgbClr val="C82506"/>
                </a:solidFill>
              </a:rPr>
              <a:t>2GB</a:t>
            </a:r>
            <a:r>
              <a:rPr sz="2400"/>
              <a:t> di RAM, </a:t>
            </a:r>
            <a:r>
              <a:rPr sz="2400">
                <a:solidFill>
                  <a:srgbClr val="C82506"/>
                </a:solidFill>
              </a:rPr>
              <a:t>4GB consigliati </a:t>
            </a:r>
            <a:r>
              <a:rPr sz="2400"/>
              <a:t>(in particolare per far girare l’Android emulator)</a:t>
            </a:r>
            <a:endParaRPr sz="2400"/>
          </a:p>
          <a:p>
            <a:pPr lvl="0" marL="444500" indent="-444500" algn="l">
              <a:spcBef>
                <a:spcPts val="4200"/>
              </a:spcBef>
              <a:buClr>
                <a:srgbClr val="000000"/>
              </a:buClr>
              <a:buSzPct val="100000"/>
              <a:buChar char="•"/>
              <a:defRPr sz="1800"/>
            </a:pPr>
            <a:r>
              <a:rPr sz="2400">
                <a:solidFill>
                  <a:srgbClr val="B51A00"/>
                </a:solidFill>
              </a:rPr>
              <a:t>Oracle JDK</a:t>
            </a:r>
            <a:r>
              <a:rPr sz="2400"/>
              <a:t> (min v. 6, max v. 8) e </a:t>
            </a:r>
            <a:r>
              <a:rPr sz="2400">
                <a:solidFill>
                  <a:srgbClr val="B51A00"/>
                </a:solidFill>
              </a:rPr>
              <a:t>Node.js</a:t>
            </a:r>
            <a:r>
              <a:rPr sz="2400"/>
              <a:t> per Titanium CLI e Node.ACS</a:t>
            </a:r>
          </a:p>
        </p:txBody>
      </p:sp>
    </p:spTree>
  </p:cSld>
  <p:clrMapOvr>
    <a:masterClrMapping/>
  </p:clrMapOvr>
  <p:transition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requisiti di sistema</a:t>
            </a:r>
          </a:p>
        </p:txBody>
      </p:sp>
      <p:sp>
        <p:nvSpPr>
          <p:cNvPr id="162" name="Shape 162"/>
          <p:cNvSpPr/>
          <p:nvPr>
            <p:ph type="body" idx="1"/>
          </p:nvPr>
        </p:nvSpPr>
        <p:spPr>
          <a:xfrm>
            <a:off x="952500" y="2603500"/>
            <a:ext cx="11099800" cy="2159000"/>
          </a:xfrm>
          <a:prstGeom prst="rect">
            <a:avLst/>
          </a:prstGeom>
        </p:spPr>
        <p:txBody>
          <a:bodyPr anchor="t"/>
          <a:lstStyle/>
          <a:p>
            <a:pPr lvl="0" marL="0" indent="0">
              <a:buSzTx/>
              <a:buNone/>
              <a:defRPr sz="1800"/>
            </a:pPr>
            <a:r>
              <a:rPr sz="2400"/>
              <a:t>Nel dettaglio per quanto riguarda la </a:t>
            </a:r>
            <a:r>
              <a:rPr sz="2400">
                <a:solidFill>
                  <a:srgbClr val="B51A00"/>
                </a:solidFill>
              </a:rPr>
              <a:t>RAM</a:t>
            </a:r>
          </a:p>
        </p:txBody>
      </p:sp>
      <p:graphicFrame>
        <p:nvGraphicFramePr>
          <p:cNvPr id="163" name="Table 163"/>
          <p:cNvGraphicFramePr/>
          <p:nvPr/>
        </p:nvGraphicFramePr>
        <p:xfrm>
          <a:off x="994345" y="3722927"/>
          <a:ext cx="10216977" cy="4397579"/>
        </p:xfrm>
        <a:graphic xmlns:a="http://schemas.openxmlformats.org/drawingml/2006/main">
          <a:graphicData uri="http://schemas.openxmlformats.org/drawingml/2006/table">
            <a:tbl>
              <a:tblPr firstCol="1" firstRow="0" lastCol="0" lastRow="0" bandCol="0" bandRow="0" rtl="0">
                <a:tableStyleId>{2708684C-4D16-4618-839F-0558EEFCDFE6}</a:tableStyleId>
              </a:tblPr>
              <a:tblGrid>
                <a:gridCol w="3312882"/>
                <a:gridCol w="5672659"/>
                <a:gridCol w="1231435"/>
              </a:tblGrid>
              <a:tr h="97472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000">
                          <a:sym typeface="Helvetica"/>
                        </a:rPr>
                        <a:t>Prodotto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2000"/>
                        <a:t>Sistema operativo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2000"/>
                        <a:t>Memoria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814537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000">
                          <a:sym typeface="Helvetica"/>
                        </a:rPr>
                        <a:t>Titanium Studio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000"/>
                        <a:t>Tutti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000"/>
                        <a:t>1GB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64654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000">
                          <a:sym typeface="Helvetica"/>
                        </a:rPr>
                        <a:t>Ultimo Android SDK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000"/>
                        <a:t>OSX ed Ubuntu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000"/>
                        <a:t>1.5GB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987058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000">
                          <a:sym typeface="Helvetica"/>
                        </a:rPr>
                        <a:t>Ultimo Android SDK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000"/>
                        <a:t>Windows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000"/>
                        <a:t>1GB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97472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000">
                          <a:sym typeface="Helvetica"/>
                        </a:rPr>
                        <a:t>Ultimo Android SDK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000"/>
                        <a:t>Blackberry e Tizen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000"/>
                        <a:t>2GB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architettura</a:t>
            </a:r>
          </a:p>
        </p:txBody>
      </p:sp>
      <p:sp>
        <p:nvSpPr>
          <p:cNvPr id="166" name="Shape 166"/>
          <p:cNvSpPr/>
          <p:nvPr>
            <p:ph type="body" idx="1"/>
          </p:nvPr>
        </p:nvSpPr>
        <p:spPr>
          <a:xfrm>
            <a:off x="952500" y="2603500"/>
            <a:ext cx="6591916" cy="6299200"/>
          </a:xfrm>
          <a:prstGeom prst="rect">
            <a:avLst/>
          </a:prstGeom>
        </p:spPr>
        <p:txBody>
          <a:bodyPr anchor="t"/>
          <a:lstStyle/>
          <a:p>
            <a:pPr lvl="0" marL="0" indent="0">
              <a:buSzTx/>
              <a:buNone/>
              <a:defRPr sz="1800"/>
            </a:pPr>
            <a:r>
              <a:rPr sz="2400"/>
              <a:t>Una applicazione Titanium è composta da diversi layer:</a:t>
            </a:r>
            <a:endParaRPr sz="2400"/>
          </a:p>
          <a:p>
            <a:pPr lvl="0">
              <a:buSzPct val="100000"/>
              <a:defRPr sz="1800"/>
            </a:pPr>
            <a:r>
              <a:rPr sz="2400">
                <a:solidFill>
                  <a:srgbClr val="B51A00"/>
                </a:solidFill>
              </a:rPr>
              <a:t>Javascript Code</a:t>
            </a:r>
            <a:r>
              <a:rPr sz="2400"/>
              <a:t>: al momento della compilazione viene inserito in files Java o Objective-C</a:t>
            </a:r>
            <a:endParaRPr sz="2400"/>
          </a:p>
          <a:p>
            <a:pPr lvl="0">
              <a:buClr>
                <a:srgbClr val="000000"/>
              </a:buClr>
              <a:buSzPct val="100000"/>
              <a:defRPr sz="1800"/>
            </a:pPr>
            <a:r>
              <a:rPr sz="2400">
                <a:solidFill>
                  <a:srgbClr val="B51A00"/>
                </a:solidFill>
              </a:rPr>
              <a:t>Javascript interpreter</a:t>
            </a:r>
            <a:r>
              <a:rPr sz="2400"/>
              <a:t>: in carico di convertire js a codice nativo</a:t>
            </a:r>
            <a:endParaRPr sz="2400"/>
          </a:p>
          <a:p>
            <a:pPr lvl="0">
              <a:buClr>
                <a:srgbClr val="000000"/>
              </a:buClr>
              <a:buSzPct val="100000"/>
              <a:defRPr sz="1800"/>
            </a:pPr>
            <a:r>
              <a:rPr sz="2400">
                <a:solidFill>
                  <a:srgbClr val="B51A00"/>
                </a:solidFill>
              </a:rPr>
              <a:t>Titanium API</a:t>
            </a:r>
            <a:r>
              <a:rPr sz="2400"/>
              <a:t>: le funzionalità proprie dell’SDK</a:t>
            </a:r>
            <a:endParaRPr sz="2400"/>
          </a:p>
          <a:p>
            <a:pPr lvl="0">
              <a:buClr>
                <a:srgbClr val="000000"/>
              </a:buClr>
              <a:buSzPct val="100000"/>
              <a:defRPr sz="1800"/>
            </a:pPr>
            <a:r>
              <a:rPr sz="2400">
                <a:solidFill>
                  <a:srgbClr val="B51A00"/>
                </a:solidFill>
              </a:rPr>
              <a:t>Gli oggetti custom</a:t>
            </a:r>
            <a:r>
              <a:rPr sz="2400"/>
              <a:t>: moduli opensource o a pagamento</a:t>
            </a:r>
          </a:p>
        </p:txBody>
      </p:sp>
      <p:pic>
        <p:nvPicPr>
          <p:cNvPr id="167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02987" y="2536413"/>
            <a:ext cx="4871005" cy="28008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603660" y="6216358"/>
            <a:ext cx="4869657" cy="17671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installazione</a:t>
            </a:r>
          </a:p>
        </p:txBody>
      </p:sp>
      <p:sp>
        <p:nvSpPr>
          <p:cNvPr id="171" name="Shape 171"/>
          <p:cNvSpPr/>
          <p:nvPr>
            <p:ph type="body" idx="1"/>
          </p:nvPr>
        </p:nvSpPr>
        <p:spPr>
          <a:xfrm>
            <a:off x="952500" y="2603500"/>
            <a:ext cx="11099800" cy="2640708"/>
          </a:xfrm>
          <a:prstGeom prst="rect">
            <a:avLst/>
          </a:prstGeom>
        </p:spPr>
        <p:txBody>
          <a:bodyPr anchor="t"/>
          <a:lstStyle/>
          <a:p>
            <a:pPr lvl="0" marL="423333" indent="-423333">
              <a:spcBef>
                <a:spcPts val="1500"/>
              </a:spcBef>
              <a:buSzPct val="100000"/>
              <a:buAutoNum type="arabicPeriod" startAt="1"/>
              <a:defRPr sz="1800"/>
            </a:pPr>
            <a:r>
              <a:rPr sz="2400"/>
              <a:t>Creare un </a:t>
            </a:r>
            <a:r>
              <a:rPr sz="2400">
                <a:solidFill>
                  <a:srgbClr val="C82506"/>
                </a:solidFill>
              </a:rPr>
              <a:t>account</a:t>
            </a:r>
            <a:r>
              <a:rPr sz="2400"/>
              <a:t> su </a:t>
            </a:r>
            <a:r>
              <a:rPr sz="2400" u="sng">
                <a:hlinkClick r:id="rId2" invalidUrl="" action="" tgtFrame="" tooltip="" history="1" highlightClick="0" endSnd="0"/>
              </a:rPr>
              <a:t>www.appcelerator.com</a:t>
            </a:r>
            <a:r>
              <a:rPr sz="2400"/>
              <a:t> - </a:t>
            </a:r>
            <a:r>
              <a:rPr sz="2400" u="sng">
                <a:hlinkClick r:id="rId3" invalidUrl="" action="" tgtFrame="" tooltip="" history="1" highlightClick="0" endSnd="0"/>
              </a:rPr>
              <a:t>https://my.appcelerator.com/auth/signup</a:t>
            </a:r>
            <a:endParaRPr sz="2400"/>
          </a:p>
          <a:p>
            <a:pPr lvl="0" marL="423333" indent="-423333">
              <a:spcBef>
                <a:spcPts val="1500"/>
              </a:spcBef>
              <a:buSzPct val="100000"/>
              <a:buAutoNum type="arabicPeriod" startAt="1"/>
              <a:defRPr sz="1800"/>
            </a:pPr>
            <a:r>
              <a:rPr sz="2400">
                <a:solidFill>
                  <a:srgbClr val="C82506"/>
                </a:solidFill>
              </a:rPr>
              <a:t>Download</a:t>
            </a:r>
            <a:r>
              <a:rPr sz="2400"/>
              <a:t> di Titanium Studio per il proprio sistema operativo</a:t>
            </a:r>
            <a:endParaRPr sz="2400"/>
          </a:p>
          <a:p>
            <a:pPr lvl="0" marL="423333" indent="-423333">
              <a:spcBef>
                <a:spcPts val="1500"/>
              </a:spcBef>
              <a:buSzPct val="100000"/>
              <a:buAutoNum type="arabicPeriod" startAt="1"/>
              <a:defRPr sz="1800"/>
            </a:pPr>
            <a:r>
              <a:rPr sz="2400">
                <a:solidFill>
                  <a:srgbClr val="C82506"/>
                </a:solidFill>
              </a:rPr>
              <a:t>Installazione</a:t>
            </a:r>
            <a:r>
              <a:rPr sz="2400"/>
              <a:t> del programma</a:t>
            </a:r>
          </a:p>
        </p:txBody>
      </p:sp>
      <p:pic>
        <p:nvPicPr>
          <p:cNvPr id="172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4870597"/>
            <a:ext cx="13004800" cy="49146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Sviluppo di applicazioni mobile</a:t>
            </a:r>
          </a:p>
        </p:txBody>
      </p:sp>
      <p:sp>
        <p:nvSpPr>
          <p:cNvPr id="50" name="Shape 5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/>
            </a:pPr>
            <a:r>
              <a:rPr sz="2400"/>
              <a:t>Esistono una molteplicità di smartphone/tablet che usano </a:t>
            </a:r>
            <a:r>
              <a:rPr sz="2400">
                <a:solidFill>
                  <a:srgbClr val="B51A00"/>
                </a:solidFill>
              </a:rPr>
              <a:t>piattaforme software diverse</a:t>
            </a:r>
            <a:endParaRPr sz="2400"/>
          </a:p>
          <a:p>
            <a:pPr lvl="0">
              <a:defRPr sz="1800"/>
            </a:pPr>
            <a:r>
              <a:rPr sz="2400"/>
              <a:t>Una piattaforma = un ambiente di sviluppo diverso, linguaggi di programmazione diversi</a:t>
            </a:r>
            <a:endParaRPr sz="2400"/>
          </a:p>
          <a:p>
            <a:pPr lvl="0">
              <a:defRPr sz="1800"/>
            </a:pPr>
            <a:r>
              <a:rPr sz="2400"/>
              <a:t>Soluzione: un ambiente di sviluppo </a:t>
            </a:r>
            <a:r>
              <a:rPr sz="2400">
                <a:solidFill>
                  <a:srgbClr val="B51A00"/>
                </a:solidFill>
              </a:rPr>
              <a:t>cross-platform</a:t>
            </a:r>
          </a:p>
        </p:txBody>
      </p:sp>
      <p:pic>
        <p:nvPicPr>
          <p:cNvPr id="51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6097878"/>
            <a:ext cx="13004800" cy="36538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installazione</a:t>
            </a:r>
          </a:p>
        </p:txBody>
      </p:sp>
      <p:sp>
        <p:nvSpPr>
          <p:cNvPr id="175" name="Shape 175"/>
          <p:cNvSpPr/>
          <p:nvPr>
            <p:ph type="body" idx="1"/>
          </p:nvPr>
        </p:nvSpPr>
        <p:spPr>
          <a:xfrm>
            <a:off x="952500" y="2603500"/>
            <a:ext cx="11099800" cy="6299200"/>
          </a:xfrm>
          <a:prstGeom prst="rect">
            <a:avLst/>
          </a:prstGeom>
        </p:spPr>
        <p:txBody>
          <a:bodyPr anchor="t"/>
          <a:lstStyle/>
          <a:p>
            <a:pPr lvl="0" marL="423333" indent="-423333">
              <a:buSzPct val="100000"/>
              <a:buAutoNum type="arabicPeriod" startAt="1"/>
              <a:defRPr sz="1800"/>
            </a:pPr>
            <a:r>
              <a:rPr sz="2400">
                <a:solidFill>
                  <a:srgbClr val="B51A00"/>
                </a:solidFill>
              </a:rPr>
              <a:t>Windows</a:t>
            </a:r>
            <a:r>
              <a:rPr sz="2400"/>
              <a:t>: scaricare l’installer, fare double click e seguire le istruzioni. Verranno installati anche </a:t>
            </a:r>
            <a:r>
              <a:rPr sz="2400">
                <a:solidFill>
                  <a:srgbClr val="B51A00"/>
                </a:solidFill>
              </a:rPr>
              <a:t>Java runtime</a:t>
            </a:r>
            <a:r>
              <a:rPr sz="2400"/>
              <a:t>, </a:t>
            </a:r>
            <a:r>
              <a:rPr sz="2400">
                <a:solidFill>
                  <a:srgbClr val="B51A00"/>
                </a:solidFill>
              </a:rPr>
              <a:t>Node.js</a:t>
            </a:r>
            <a:r>
              <a:rPr sz="2400"/>
              <a:t> e </a:t>
            </a:r>
            <a:r>
              <a:rPr sz="2400">
                <a:solidFill>
                  <a:srgbClr val="B51A00"/>
                </a:solidFill>
              </a:rPr>
              <a:t>Git</a:t>
            </a:r>
            <a:endParaRPr sz="2400"/>
          </a:p>
          <a:p>
            <a:pPr lvl="0" marL="423333" indent="-423333">
              <a:buSzPct val="100000"/>
              <a:buAutoNum type="arabicPeriod" startAt="1"/>
              <a:defRPr sz="1800"/>
            </a:pPr>
            <a:r>
              <a:rPr sz="2400">
                <a:solidFill>
                  <a:srgbClr val="C82506"/>
                </a:solidFill>
              </a:rPr>
              <a:t>Osx</a:t>
            </a:r>
            <a:r>
              <a:rPr sz="2400"/>
              <a:t>: scompattare il dmg e trascinare la cartella Titanium Studio nella cartella Applications</a:t>
            </a:r>
            <a:endParaRPr sz="2400"/>
          </a:p>
          <a:p>
            <a:pPr lvl="0" marL="423333" indent="-423333">
              <a:buSzPct val="100000"/>
              <a:buAutoNum type="arabicPeriod" startAt="1"/>
              <a:defRPr sz="1800"/>
            </a:pPr>
            <a:r>
              <a:rPr sz="2400">
                <a:solidFill>
                  <a:srgbClr val="C82506"/>
                </a:solidFill>
              </a:rPr>
              <a:t>Linux</a:t>
            </a:r>
            <a:r>
              <a:rPr sz="2400"/>
              <a:t>: scompattare in una cartella a scelta</a:t>
            </a:r>
            <a:endParaRPr sz="2400"/>
          </a:p>
          <a:p>
            <a:pPr lvl="0" marL="0" indent="0">
              <a:buSzTx/>
              <a:buNone/>
              <a:defRPr sz="1800"/>
            </a:pPr>
            <a:r>
              <a:rPr sz="2400"/>
              <a:t>Per Ubuntu 12.4 sono necessarie librerie extra</a:t>
            </a:r>
            <a:endParaRPr sz="2400"/>
          </a:p>
          <a:p>
            <a:pPr lvl="0" marL="0" indent="0">
              <a:spcBef>
                <a:spcPts val="0"/>
              </a:spcBef>
              <a:buSzTx/>
              <a:buNone/>
              <a:defRPr sz="1800"/>
            </a:pPr>
            <a:r>
              <a:rPr sz="2400">
                <a:solidFill>
                  <a:srgbClr val="3933FF"/>
                </a:solidFill>
              </a:rPr>
              <a:t>sudo apt-get install libjpeg62 libwebkitgtk-1.0-0</a:t>
            </a:r>
            <a:endParaRPr sz="2400">
              <a:solidFill>
                <a:srgbClr val="3933FF"/>
              </a:solidFill>
            </a:endParaRPr>
          </a:p>
          <a:p>
            <a:pPr lvl="0" marL="0" indent="0">
              <a:spcBef>
                <a:spcPts val="0"/>
              </a:spcBef>
              <a:buSzTx/>
              <a:buNone/>
              <a:defRPr sz="1800"/>
            </a:pPr>
            <a:r>
              <a:rPr sz="2400">
                <a:solidFill>
                  <a:srgbClr val="3933FF"/>
                </a:solidFill>
              </a:rPr>
              <a:t>echo 'export MOZILLA_FIVE_HOME=/usr/lib/mozilla' &gt;&gt; ~/.bashrc</a:t>
            </a:r>
            <a:endParaRPr sz="2400">
              <a:solidFill>
                <a:srgbClr val="3933FF"/>
              </a:solidFill>
            </a:endParaRPr>
          </a:p>
          <a:p>
            <a:pPr lvl="0" marL="0" indent="0">
              <a:spcBef>
                <a:spcPts val="0"/>
              </a:spcBef>
              <a:buSzTx/>
              <a:buNone/>
              <a:defRPr sz="1800"/>
            </a:pPr>
            <a:endParaRPr sz="2400">
              <a:solidFill>
                <a:srgbClr val="3933FF"/>
              </a:solidFill>
            </a:endParaRPr>
          </a:p>
          <a:p>
            <a:pPr lvl="0" marL="0" indent="0">
              <a:spcBef>
                <a:spcPts val="0"/>
              </a:spcBef>
              <a:buSzTx/>
              <a:buNone/>
              <a:defRPr sz="1800"/>
            </a:pPr>
            <a:r>
              <a:rPr sz="2400"/>
              <a:t>Per la versione 64 bit le librerie 32 bit</a:t>
            </a:r>
            <a:endParaRPr sz="2400"/>
          </a:p>
          <a:p>
            <a:pPr lvl="0" marL="0" indent="0">
              <a:spcBef>
                <a:spcPts val="0"/>
              </a:spcBef>
              <a:buSzTx/>
              <a:buNone/>
              <a:defRPr sz="1800"/>
            </a:pPr>
            <a:r>
              <a:rPr sz="2400">
                <a:solidFill>
                  <a:srgbClr val="3933FF"/>
                </a:solidFill>
              </a:rPr>
              <a:t>sudo apt-get install ia32-libs</a:t>
            </a:r>
          </a:p>
        </p:txBody>
      </p:sp>
    </p:spTree>
  </p:cSld>
  <p:clrMapOvr>
    <a:masterClrMapping/>
  </p:clrMapOvr>
  <p:transition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configurazione</a:t>
            </a:r>
          </a:p>
        </p:txBody>
      </p:sp>
      <p:sp>
        <p:nvSpPr>
          <p:cNvPr id="178" name="Shape 178"/>
          <p:cNvSpPr/>
          <p:nvPr>
            <p:ph type="body" idx="1"/>
          </p:nvPr>
        </p:nvSpPr>
        <p:spPr>
          <a:xfrm>
            <a:off x="952500" y="2603500"/>
            <a:ext cx="11099800" cy="6299200"/>
          </a:xfrm>
          <a:prstGeom prst="rect">
            <a:avLst/>
          </a:prstGeom>
        </p:spPr>
        <p:txBody>
          <a:bodyPr anchor="t"/>
          <a:lstStyle/>
          <a:p>
            <a:pPr lvl="1" marL="1058333" indent="-423333">
              <a:buSzPct val="100000"/>
              <a:buAutoNum type="arabicPeriod" startAt="1"/>
              <a:defRPr sz="1800"/>
            </a:pPr>
            <a:r>
              <a:rPr sz="2400"/>
              <a:t>Selezionare la directory del proprio </a:t>
            </a:r>
            <a:r>
              <a:rPr sz="2400">
                <a:solidFill>
                  <a:srgbClr val="C82506"/>
                </a:solidFill>
              </a:rPr>
              <a:t>workspace</a:t>
            </a:r>
            <a:r>
              <a:rPr sz="2400"/>
              <a:t>, cioè dove saranno salvati tutti i file di progetto [senza spazi o caratteri speciali, può compromettere la compilazione]</a:t>
            </a:r>
          </a:p>
        </p:txBody>
      </p:sp>
      <p:pic>
        <p:nvPicPr>
          <p:cNvPr id="179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120455"/>
            <a:ext cx="13004800" cy="5170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configurazione</a:t>
            </a:r>
          </a:p>
        </p:txBody>
      </p:sp>
      <p:sp>
        <p:nvSpPr>
          <p:cNvPr id="182" name="Shape 182"/>
          <p:cNvSpPr/>
          <p:nvPr>
            <p:ph type="body" idx="1"/>
          </p:nvPr>
        </p:nvSpPr>
        <p:spPr>
          <a:xfrm>
            <a:off x="952500" y="2603500"/>
            <a:ext cx="11099800" cy="6299200"/>
          </a:xfrm>
          <a:prstGeom prst="rect">
            <a:avLst/>
          </a:prstGeom>
        </p:spPr>
        <p:txBody>
          <a:bodyPr anchor="t"/>
          <a:lstStyle/>
          <a:p>
            <a:pPr lvl="1" marL="1058333" indent="-423333">
              <a:buSzPct val="100000"/>
              <a:buAutoNum type="arabicPeriod" startAt="2"/>
              <a:defRPr sz="1800"/>
            </a:pPr>
            <a:r>
              <a:rPr sz="2400"/>
              <a:t>Inserire i </a:t>
            </a:r>
            <a:r>
              <a:rPr sz="2400">
                <a:solidFill>
                  <a:srgbClr val="C82506"/>
                </a:solidFill>
              </a:rPr>
              <a:t>dettagli del proprio account</a:t>
            </a:r>
            <a:r>
              <a:rPr sz="2400"/>
              <a:t> e procedere al welcome screen</a:t>
            </a:r>
            <a:endParaRPr sz="2400"/>
          </a:p>
          <a:p>
            <a:pPr lvl="1" marL="1058333" indent="-423333">
              <a:buSzPct val="100000"/>
              <a:buAutoNum type="arabicPeriod" startAt="2"/>
              <a:defRPr sz="1800"/>
            </a:pPr>
            <a:r>
              <a:rPr sz="2400"/>
              <a:t>Configurare gli </a:t>
            </a:r>
            <a:r>
              <a:rPr sz="2400">
                <a:solidFill>
                  <a:srgbClr val="C82506"/>
                </a:solidFill>
              </a:rPr>
              <a:t>SDKs</a:t>
            </a:r>
            <a:r>
              <a:rPr sz="2400"/>
              <a:t>: Help &gt; Studio &gt; Show Studio Dashboard &gt; Configure Native SDKs [Android 2.2 è necessario per Titanium]</a:t>
            </a:r>
          </a:p>
        </p:txBody>
      </p:sp>
      <p:pic>
        <p:nvPicPr>
          <p:cNvPr id="18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563173"/>
            <a:ext cx="13004801" cy="41879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configurazione</a:t>
            </a:r>
          </a:p>
        </p:txBody>
      </p:sp>
      <p:sp>
        <p:nvSpPr>
          <p:cNvPr id="186" name="Shape 186"/>
          <p:cNvSpPr/>
          <p:nvPr>
            <p:ph type="body" idx="1"/>
          </p:nvPr>
        </p:nvSpPr>
        <p:spPr>
          <a:xfrm>
            <a:off x="952500" y="2603500"/>
            <a:ext cx="11099800" cy="6299200"/>
          </a:xfrm>
          <a:prstGeom prst="rect">
            <a:avLst/>
          </a:prstGeom>
        </p:spPr>
        <p:txBody>
          <a:bodyPr anchor="t"/>
          <a:lstStyle/>
          <a:p>
            <a:pPr lvl="1" marL="0" indent="228600">
              <a:buSzTx/>
              <a:buNone/>
              <a:defRPr sz="1800"/>
            </a:pPr>
            <a:r>
              <a:rPr sz="2400"/>
              <a:t>Da Titanium Studio &gt; Preferences è possibile accedere al </a:t>
            </a:r>
            <a:r>
              <a:rPr sz="2400">
                <a:solidFill>
                  <a:srgbClr val="C82506"/>
                </a:solidFill>
              </a:rPr>
              <a:t>pannello di configurazione degli SDKs</a:t>
            </a:r>
            <a:r>
              <a:rPr sz="2400"/>
              <a:t>, per la gestione delle directories di installazione, degli emulatori etc…</a:t>
            </a:r>
          </a:p>
        </p:txBody>
      </p:sp>
      <p:pic>
        <p:nvPicPr>
          <p:cNvPr id="187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5008784"/>
            <a:ext cx="13004801" cy="47788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compatibilità [Android]</a:t>
            </a:r>
          </a:p>
        </p:txBody>
      </p:sp>
      <p:sp>
        <p:nvSpPr>
          <p:cNvPr id="190" name="Shape 190"/>
          <p:cNvSpPr/>
          <p:nvPr>
            <p:ph type="body" idx="1"/>
          </p:nvPr>
        </p:nvSpPr>
        <p:spPr>
          <a:xfrm>
            <a:off x="952500" y="2603500"/>
            <a:ext cx="11099800" cy="1111151"/>
          </a:xfrm>
          <a:prstGeom prst="rect">
            <a:avLst/>
          </a:prstGeom>
        </p:spPr>
        <p:txBody>
          <a:bodyPr anchor="t"/>
          <a:lstStyle/>
          <a:p>
            <a:pPr lvl="1" marL="423291" indent="-423291">
              <a:buSzPct val="100000"/>
              <a:defRPr sz="1800"/>
            </a:pPr>
            <a:r>
              <a:rPr sz="2400"/>
              <a:t>Per </a:t>
            </a:r>
            <a:r>
              <a:rPr sz="2400">
                <a:solidFill>
                  <a:srgbClr val="B51A00"/>
                </a:solidFill>
              </a:rPr>
              <a:t>Android</a:t>
            </a:r>
            <a:r>
              <a:rPr sz="2400"/>
              <a:t> esiste una vera e propria matrice di compatibilità per le diverse release dell’SDK</a:t>
            </a:r>
          </a:p>
        </p:txBody>
      </p:sp>
      <p:graphicFrame>
        <p:nvGraphicFramePr>
          <p:cNvPr id="191" name="Table 191"/>
          <p:cNvGraphicFramePr/>
          <p:nvPr/>
        </p:nvGraphicFramePr>
        <p:xfrm>
          <a:off x="981620" y="4002327"/>
          <a:ext cx="10685960" cy="3276601"/>
        </p:xfrm>
        <a:graphic xmlns:a="http://schemas.openxmlformats.org/drawingml/2006/main">
          <a:graphicData uri="http://schemas.openxmlformats.org/drawingml/2006/table">
            <a:tbl>
              <a:tblPr firstCol="1" firstRow="0" lastCol="0" lastRow="0" bandCol="0" bandRow="0" rtl="0">
                <a:tableStyleId>{2708684C-4D16-4618-839F-0558EEFCDFE6}</a:tableStyleId>
              </a:tblPr>
              <a:tblGrid>
                <a:gridCol w="1511399"/>
                <a:gridCol w="3085703"/>
                <a:gridCol w="3044428"/>
                <a:gridCol w="3044428"/>
              </a:tblGrid>
              <a:tr h="132715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100">
                          <a:sym typeface="Helvetica"/>
                        </a:rPr>
                        <a:t>Titanium SDK Version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2100"/>
                        <a:t>Min Target Android/SDK Version
android:targetSdkVersion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2100"/>
                        <a:t>Max Target Android/SDK Version
android:targetSdkVersion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2100"/>
                        <a:t>Minimum Android/SDK Version
android:minSdkVersion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3.3.0 - latest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4.0.x (API 14)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4.4.x (API 19)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2.3.x (API 10)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3.2.0 - 3.2.3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2.3.x (API 10)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4.4.x (API 19)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2.3.x (API 10)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3.1.2 - 3.1.3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2.3.x (API 10)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4.3.x (API 18)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2.3.x (API 10)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3.1.1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2.3.x (API 10)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4.2.x (API 17)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2.3.x (API 10)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3.1.0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2.2 (API 8)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4.2.x (API 17)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2.2 (API 8)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Android SDKs and Versions History (2008-2014)</a:t>
            </a:r>
          </a:p>
        </p:txBody>
      </p:sp>
      <p:sp>
        <p:nvSpPr>
          <p:cNvPr id="194" name="Shape 194"/>
          <p:cNvSpPr/>
          <p:nvPr>
            <p:ph type="body" idx="1"/>
          </p:nvPr>
        </p:nvSpPr>
        <p:spPr>
          <a:xfrm>
            <a:off x="1325033" y="3094566"/>
            <a:ext cx="3408033" cy="6299201"/>
          </a:xfrm>
          <a:prstGeom prst="rect">
            <a:avLst/>
          </a:prstGeom>
        </p:spPr>
        <p:txBody>
          <a:bodyPr anchor="t"/>
          <a:lstStyle/>
          <a:p>
            <a:pPr lvl="1" marL="423291" indent="-423291">
              <a:buSzPct val="100000"/>
              <a:defRPr sz="1800"/>
            </a:pPr>
            <a:r>
              <a:rPr sz="2400"/>
              <a:t>Alpha (1.0)</a:t>
            </a:r>
            <a:endParaRPr sz="2400"/>
          </a:p>
          <a:p>
            <a:pPr lvl="1" marL="423291" indent="-423291">
              <a:buSzPct val="100000"/>
              <a:defRPr sz="1800"/>
            </a:pPr>
            <a:r>
              <a:rPr sz="2400"/>
              <a:t>Beta (1.1)</a:t>
            </a:r>
            <a:endParaRPr sz="2400"/>
          </a:p>
          <a:p>
            <a:pPr lvl="1" marL="423291" indent="-423291">
              <a:buSzPct val="100000"/>
              <a:defRPr sz="1800"/>
            </a:pPr>
            <a:r>
              <a:rPr sz="2400"/>
              <a:t>Cupcake (1.5)</a:t>
            </a:r>
            <a:endParaRPr sz="2400"/>
          </a:p>
          <a:p>
            <a:pPr lvl="1" marL="423291" indent="-423291">
              <a:buSzPct val="100000"/>
              <a:defRPr sz="1800"/>
            </a:pPr>
            <a:r>
              <a:rPr sz="2400"/>
              <a:t>Donut (1.6)</a:t>
            </a:r>
            <a:endParaRPr sz="2400"/>
          </a:p>
          <a:p>
            <a:pPr lvl="1" marL="423291" indent="-423291">
              <a:buSzPct val="100000"/>
              <a:defRPr sz="1800"/>
            </a:pPr>
            <a:r>
              <a:rPr sz="2400"/>
              <a:t>Eclair (2.0–2.1)</a:t>
            </a:r>
            <a:endParaRPr sz="2400"/>
          </a:p>
          <a:p>
            <a:pPr lvl="1" marL="423291" indent="-423291">
              <a:buSzPct val="100000"/>
              <a:defRPr sz="1800"/>
            </a:pPr>
            <a:r>
              <a:rPr sz="2400"/>
              <a:t>Froyo (2.2–2.2.3)</a:t>
            </a:r>
          </a:p>
        </p:txBody>
      </p:sp>
      <p:sp>
        <p:nvSpPr>
          <p:cNvPr id="195" name="Shape 195"/>
          <p:cNvSpPr/>
          <p:nvPr/>
        </p:nvSpPr>
        <p:spPr>
          <a:xfrm>
            <a:off x="6743534" y="3047999"/>
            <a:ext cx="5004132" cy="497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1" marL="423291" indent="-423291" algn="l">
              <a:spcBef>
                <a:spcPts val="4200"/>
              </a:spcBef>
              <a:buSzPct val="100000"/>
              <a:buChar char="•"/>
              <a:defRPr sz="1800"/>
            </a:pPr>
            <a:r>
              <a:rPr sz="2400"/>
              <a:t>Gingerbread (2.3–2.3.7)</a:t>
            </a:r>
            <a:endParaRPr sz="2400"/>
          </a:p>
          <a:p>
            <a:pPr lvl="1" marL="423291" indent="-423291" algn="l">
              <a:spcBef>
                <a:spcPts val="4200"/>
              </a:spcBef>
              <a:buSzPct val="100000"/>
              <a:buChar char="•"/>
              <a:defRPr sz="1800"/>
            </a:pPr>
            <a:r>
              <a:rPr sz="2400"/>
              <a:t>Honeycomb (3.0–3.2.6)</a:t>
            </a:r>
            <a:endParaRPr sz="2400"/>
          </a:p>
          <a:p>
            <a:pPr lvl="1" marL="423291" indent="-423291" algn="l">
              <a:spcBef>
                <a:spcPts val="4200"/>
              </a:spcBef>
              <a:buSzPct val="100000"/>
              <a:buChar char="•"/>
              <a:defRPr sz="1800"/>
            </a:pPr>
            <a:r>
              <a:rPr sz="2400"/>
              <a:t>Ice Cream Sandwich (4.0–4.0.4)</a:t>
            </a:r>
            <a:endParaRPr sz="2400"/>
          </a:p>
          <a:p>
            <a:pPr lvl="1" marL="423291" indent="-423291" algn="l">
              <a:spcBef>
                <a:spcPts val="4200"/>
              </a:spcBef>
              <a:buSzPct val="100000"/>
              <a:buChar char="•"/>
              <a:defRPr sz="1800"/>
            </a:pPr>
            <a:r>
              <a:rPr sz="2400"/>
              <a:t>Jelly Bean (4.1–4.3.1)</a:t>
            </a:r>
            <a:endParaRPr sz="2400"/>
          </a:p>
          <a:p>
            <a:pPr lvl="1" marL="423291" indent="-423291" algn="l">
              <a:spcBef>
                <a:spcPts val="4200"/>
              </a:spcBef>
              <a:buSzPct val="100000"/>
              <a:buChar char="•"/>
              <a:defRPr sz="1800"/>
            </a:pPr>
            <a:r>
              <a:rPr sz="2400"/>
              <a:t>KitKat (4.4–4.4.4)</a:t>
            </a:r>
            <a:endParaRPr sz="2400"/>
          </a:p>
          <a:p>
            <a:pPr lvl="1" marL="423291" indent="-423291" algn="l">
              <a:spcBef>
                <a:spcPts val="4200"/>
              </a:spcBef>
              <a:buSzPct val="100000"/>
              <a:buChar char="•"/>
              <a:defRPr sz="1800"/>
            </a:pPr>
            <a:r>
              <a:rPr sz="2400"/>
              <a:t>Lollipop (5.0)</a:t>
            </a:r>
          </a:p>
        </p:txBody>
      </p:sp>
    </p:spTree>
  </p:cSld>
  <p:clrMapOvr>
    <a:masterClrMapping/>
  </p:clrMapOvr>
  <p:transition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compatibilità [Android]</a:t>
            </a:r>
          </a:p>
        </p:txBody>
      </p:sp>
      <p:sp>
        <p:nvSpPr>
          <p:cNvPr id="198" name="Shape 198"/>
          <p:cNvSpPr/>
          <p:nvPr>
            <p:ph type="body" idx="1"/>
          </p:nvPr>
        </p:nvSpPr>
        <p:spPr>
          <a:xfrm>
            <a:off x="952500" y="2603500"/>
            <a:ext cx="11099800" cy="6299200"/>
          </a:xfrm>
          <a:prstGeom prst="rect">
            <a:avLst/>
          </a:prstGeom>
        </p:spPr>
        <p:txBody>
          <a:bodyPr anchor="t"/>
          <a:lstStyle/>
          <a:p>
            <a:pPr lvl="1" marL="0" indent="0">
              <a:buSzTx/>
              <a:buNone/>
              <a:defRPr sz="1800"/>
            </a:pPr>
            <a:r>
              <a:rPr sz="2400"/>
              <a:t>Per </a:t>
            </a:r>
            <a:r>
              <a:rPr sz="2400">
                <a:solidFill>
                  <a:srgbClr val="B51A00"/>
                </a:solidFill>
              </a:rPr>
              <a:t>Android</a:t>
            </a:r>
            <a:r>
              <a:rPr sz="2400"/>
              <a:t> esiste una vera e propria matrice di compatibilità per le diverse release dell’SDK:</a:t>
            </a:r>
            <a:endParaRPr sz="2400"/>
          </a:p>
          <a:p>
            <a:pPr lvl="1" marL="0" indent="0">
              <a:buSzTx/>
              <a:buNone/>
              <a:defRPr sz="1800"/>
            </a:pPr>
            <a:r>
              <a:rPr sz="2400"/>
              <a:t>&lt;</a:t>
            </a:r>
            <a:r>
              <a:rPr sz="2400">
                <a:solidFill>
                  <a:srgbClr val="3933FF"/>
                </a:solidFill>
              </a:rPr>
              <a:t>android</a:t>
            </a:r>
            <a:r>
              <a:rPr sz="2400"/>
              <a:t> xmlns:android=“</a:t>
            </a:r>
            <a:r>
              <a:rPr sz="2400">
                <a:solidFill>
                  <a:srgbClr val="008F00"/>
                </a:solidFill>
                <a:hlinkClick r:id="rId2" invalidUrl="" action="" tgtFrame="" tooltip="" history="1" highlightClick="0" endSnd="0"/>
              </a:rPr>
              <a:t>http://schemas.android.com/apk/res/android</a:t>
            </a:r>
            <a:r>
              <a:rPr sz="2400"/>
              <a:t>”&gt;</a:t>
            </a:r>
            <a:endParaRPr sz="2400"/>
          </a:p>
          <a:p>
            <a:pPr lvl="1" marL="0" indent="0">
              <a:spcBef>
                <a:spcPts val="2000"/>
              </a:spcBef>
              <a:buSzTx/>
              <a:buNone/>
              <a:defRPr sz="1800"/>
            </a:pPr>
            <a:r>
              <a:rPr sz="2400"/>
              <a:t>		&lt;</a:t>
            </a:r>
            <a:r>
              <a:rPr sz="2400">
                <a:solidFill>
                  <a:srgbClr val="3933FF"/>
                </a:solidFill>
              </a:rPr>
              <a:t>manifest</a:t>
            </a:r>
            <a:r>
              <a:rPr sz="2400"/>
              <a:t>&gt;</a:t>
            </a:r>
            <a:endParaRPr sz="2400"/>
          </a:p>
          <a:p>
            <a:pPr lvl="1" marL="0" indent="0">
              <a:spcBef>
                <a:spcPts val="2000"/>
              </a:spcBef>
              <a:buSzTx/>
              <a:buNone/>
              <a:defRPr sz="1800"/>
            </a:pPr>
            <a:r>
              <a:rPr sz="2400"/>
              <a:t>    		&lt;</a:t>
            </a:r>
            <a:r>
              <a:rPr sz="2400">
                <a:solidFill>
                  <a:srgbClr val="3933FF"/>
                </a:solidFill>
              </a:rPr>
              <a:t>application</a:t>
            </a:r>
            <a:r>
              <a:rPr sz="2400"/>
              <a:t>&gt;...&lt;</a:t>
            </a:r>
            <a:r>
              <a:rPr sz="2400">
                <a:solidFill>
                  <a:srgbClr val="3933FF"/>
                </a:solidFill>
              </a:rPr>
              <a:t>/application</a:t>
            </a:r>
            <a:r>
              <a:rPr sz="2400"/>
              <a:t>&gt;</a:t>
            </a:r>
            <a:endParaRPr sz="2400"/>
          </a:p>
          <a:p>
            <a:pPr lvl="1" marL="0" indent="0">
              <a:spcBef>
                <a:spcPts val="2000"/>
              </a:spcBef>
              <a:buSzTx/>
              <a:buNone/>
              <a:defRPr sz="1800"/>
            </a:pPr>
            <a:r>
              <a:rPr sz="2400"/>
              <a:t>			&lt;</a:t>
            </a:r>
            <a:r>
              <a:rPr sz="2400">
                <a:solidFill>
                  <a:srgbClr val="3933FF"/>
                </a:solidFill>
              </a:rPr>
              <a:t>uses-sdk </a:t>
            </a:r>
            <a:endParaRPr sz="2400"/>
          </a:p>
          <a:p>
            <a:pPr lvl="1" marL="0" indent="0">
              <a:spcBef>
                <a:spcPts val="2000"/>
              </a:spcBef>
              <a:buSzTx/>
              <a:buNone/>
              <a:defRPr sz="1800"/>
            </a:pPr>
            <a:r>
              <a:rPr sz="2400"/>
              <a:t>				android:minSdkVersion="19"</a:t>
            </a:r>
            <a:endParaRPr sz="2400"/>
          </a:p>
          <a:p>
            <a:pPr lvl="1" marL="0" indent="0">
              <a:spcBef>
                <a:spcPts val="2000"/>
              </a:spcBef>
              <a:buSzTx/>
              <a:buNone/>
              <a:defRPr sz="1800"/>
            </a:pPr>
            <a:r>
              <a:rPr sz="2400"/>
              <a:t>	          		android:targetSdkVersion="19"/&gt;</a:t>
            </a:r>
            <a:endParaRPr sz="2400"/>
          </a:p>
          <a:p>
            <a:pPr lvl="1" marL="0" indent="0">
              <a:spcBef>
                <a:spcPts val="2000"/>
              </a:spcBef>
              <a:buSzTx/>
              <a:buNone/>
              <a:defRPr sz="1800"/>
            </a:pPr>
            <a:r>
              <a:rPr sz="2400"/>
              <a:t>		&lt;</a:t>
            </a:r>
            <a:r>
              <a:rPr sz="2400">
                <a:solidFill>
                  <a:srgbClr val="3933FF"/>
                </a:solidFill>
              </a:rPr>
              <a:t>/manifest</a:t>
            </a:r>
            <a:r>
              <a:rPr sz="2400"/>
              <a:t>&gt;</a:t>
            </a:r>
            <a:endParaRPr sz="2400"/>
          </a:p>
          <a:p>
            <a:pPr lvl="1" marL="0" indent="0">
              <a:spcBef>
                <a:spcPts val="2000"/>
              </a:spcBef>
              <a:buSzTx/>
              <a:buNone/>
              <a:defRPr sz="1800"/>
            </a:pPr>
            <a:r>
              <a:rPr sz="2400"/>
              <a:t>&lt;</a:t>
            </a:r>
            <a:r>
              <a:rPr sz="2400">
                <a:solidFill>
                  <a:srgbClr val="3933FF"/>
                </a:solidFill>
              </a:rPr>
              <a:t>/android</a:t>
            </a:r>
            <a:r>
              <a:rPr sz="2400"/>
              <a:t>&gt;</a:t>
            </a:r>
          </a:p>
        </p:txBody>
      </p:sp>
    </p:spTree>
  </p:cSld>
  <p:clrMapOvr>
    <a:masterClrMapping/>
  </p:clrMapOvr>
  <p:transition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compatibilità [IOS]</a:t>
            </a:r>
          </a:p>
        </p:txBody>
      </p:sp>
      <p:sp>
        <p:nvSpPr>
          <p:cNvPr id="201" name="Shape 201"/>
          <p:cNvSpPr/>
          <p:nvPr>
            <p:ph type="body" idx="1"/>
          </p:nvPr>
        </p:nvSpPr>
        <p:spPr>
          <a:xfrm>
            <a:off x="952500" y="2603500"/>
            <a:ext cx="11099800" cy="1822450"/>
          </a:xfrm>
          <a:prstGeom prst="rect">
            <a:avLst/>
          </a:prstGeom>
        </p:spPr>
        <p:txBody>
          <a:bodyPr anchor="t"/>
          <a:lstStyle/>
          <a:p>
            <a:pPr lvl="1" marL="410592" indent="-410592" defTabSz="566674">
              <a:spcBef>
                <a:spcPts val="4000"/>
              </a:spcBef>
              <a:buSzPct val="100000"/>
              <a:defRPr sz="1800"/>
            </a:pPr>
            <a:r>
              <a:rPr sz="2328">
                <a:solidFill>
                  <a:srgbClr val="B51A00"/>
                </a:solidFill>
              </a:rPr>
              <a:t>OSX</a:t>
            </a:r>
            <a:r>
              <a:rPr sz="2328"/>
              <a:t>: a partire da Titanium 3.4.0 Mavericks è un requisito. Inoltre per lo sviluppo di moduli Android nativi sono necessari i Command Line Tools in Xcode. Inoltre per ogni versione del Titanium SDK è richiesta una specifica versione di Xcode [3.4.0 min 6.0.x, max 6.0.x / 3.2.2-3.3.0 min 5.0.x, max 5.1.x etc.]</a:t>
            </a:r>
          </a:p>
        </p:txBody>
      </p:sp>
      <p:graphicFrame>
        <p:nvGraphicFramePr>
          <p:cNvPr id="202" name="Table 202"/>
          <p:cNvGraphicFramePr/>
          <p:nvPr/>
        </p:nvGraphicFramePr>
        <p:xfrm>
          <a:off x="1146720" y="4484927"/>
          <a:ext cx="10708482" cy="3276601"/>
        </p:xfrm>
        <a:graphic xmlns:a="http://schemas.openxmlformats.org/drawingml/2006/main">
          <a:graphicData uri="http://schemas.openxmlformats.org/drawingml/2006/table">
            <a:tbl>
              <a:tblPr firstCol="1" firstRow="0" lastCol="0" lastRow="0" bandCol="0" bandRow="0" rtl="0">
                <a:tableStyleId>{2708684C-4D16-4618-839F-0558EEFCDFE6}</a:tableStyleId>
              </a:tblPr>
              <a:tblGrid>
                <a:gridCol w="1511399"/>
                <a:gridCol w="1930102"/>
                <a:gridCol w="1989534"/>
                <a:gridCol w="2233017"/>
                <a:gridCol w="3044428"/>
              </a:tblGrid>
              <a:tr h="132715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100">
                          <a:sym typeface="Helvetica"/>
                        </a:rPr>
                        <a:t>Titanium SDK Version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2100"/>
                        <a:t>Minimum IOS SDK version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2100"/>
                        <a:t>Maximum IOS SDK version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2100"/>
                        <a:t>Minimum target iOS version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b="1" sz="2100"/>
                        <a:t>Maximum target iOS version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3.3.0 - latest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8.0.x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8.0.x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7.1.x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8.0.x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3.2.2 - 3.3.0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7.0.x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7.1.x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6.1.x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7.1.x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3.1.3 - 3.2.1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7.0.x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7.0.x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6.1.x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7.0.x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3.1.1 - 3.1.2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5.0.x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6.1.x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5.0.x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6.1.x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100">
                          <a:sym typeface="Helvetica"/>
                        </a:rPr>
                        <a:t>3.1.0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4.3.x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6.1.x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4.3.x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r>
                        <a:rPr sz="2100"/>
                        <a:t>6.1.x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primo progetto</a:t>
            </a:r>
          </a:p>
        </p:txBody>
      </p:sp>
      <p:sp>
        <p:nvSpPr>
          <p:cNvPr id="205" name="Shape 205"/>
          <p:cNvSpPr/>
          <p:nvPr>
            <p:ph type="body" idx="1"/>
          </p:nvPr>
        </p:nvSpPr>
        <p:spPr>
          <a:xfrm>
            <a:off x="952500" y="2603500"/>
            <a:ext cx="11099800" cy="6299200"/>
          </a:xfrm>
          <a:prstGeom prst="rect">
            <a:avLst/>
          </a:prstGeom>
        </p:spPr>
        <p:txBody>
          <a:bodyPr anchor="t"/>
          <a:lstStyle/>
          <a:p>
            <a:pPr lvl="1" marL="1058333" indent="-423333">
              <a:buSzPct val="100000"/>
              <a:buAutoNum type="arabicPeriod" startAt="1"/>
              <a:defRPr sz="1800"/>
            </a:pPr>
            <a:r>
              <a:rPr sz="2400"/>
              <a:t>Dalla Studio Dashboard individuare la sezione Templates e </a:t>
            </a:r>
            <a:r>
              <a:rPr sz="2400">
                <a:solidFill>
                  <a:srgbClr val="C82506"/>
                </a:solidFill>
              </a:rPr>
              <a:t>creare un new project</a:t>
            </a:r>
          </a:p>
        </p:txBody>
      </p:sp>
      <p:pic>
        <p:nvPicPr>
          <p:cNvPr id="20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4117386"/>
            <a:ext cx="13004801" cy="49608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primo progetto</a:t>
            </a:r>
          </a:p>
        </p:txBody>
      </p:sp>
      <p:sp>
        <p:nvSpPr>
          <p:cNvPr id="209" name="Shape 209"/>
          <p:cNvSpPr/>
          <p:nvPr>
            <p:ph type="body" idx="1"/>
          </p:nvPr>
        </p:nvSpPr>
        <p:spPr>
          <a:xfrm>
            <a:off x="952500" y="2603500"/>
            <a:ext cx="11099800" cy="596151"/>
          </a:xfrm>
          <a:prstGeom prst="rect">
            <a:avLst/>
          </a:prstGeom>
        </p:spPr>
        <p:txBody>
          <a:bodyPr anchor="t"/>
          <a:lstStyle/>
          <a:p>
            <a:pPr lvl="1" marL="1058333" indent="-423333">
              <a:buSzPct val="100000"/>
              <a:buAutoNum type="arabicPeriod" startAt="2"/>
              <a:defRPr sz="1800"/>
            </a:pPr>
            <a:r>
              <a:rPr sz="2400">
                <a:solidFill>
                  <a:srgbClr val="C82506"/>
                </a:solidFill>
              </a:rPr>
              <a:t>Configurare</a:t>
            </a:r>
            <a:r>
              <a:rPr sz="2400"/>
              <a:t> la prima app [campi required]</a:t>
            </a:r>
          </a:p>
        </p:txBody>
      </p:sp>
      <p:graphicFrame>
        <p:nvGraphicFramePr>
          <p:cNvPr id="210" name="Table 210"/>
          <p:cNvGraphicFramePr/>
          <p:nvPr/>
        </p:nvGraphicFramePr>
        <p:xfrm>
          <a:off x="1654745" y="3892260"/>
          <a:ext cx="10408093" cy="5183507"/>
        </p:xfrm>
        <a:graphic xmlns:a="http://schemas.openxmlformats.org/drawingml/2006/main">
          <a:graphicData uri="http://schemas.openxmlformats.org/drawingml/2006/table">
            <a:tbl>
              <a:tblPr firstCol="1" firstRow="0" lastCol="0" lastRow="0" bandCol="0" bandRow="0" rtl="0">
                <a:tableStyleId>{2708684C-4D16-4618-839F-0558EEFCDFE6}</a:tableStyleId>
              </a:tblPr>
              <a:tblGrid>
                <a:gridCol w="3593096"/>
                <a:gridCol w="6814996"/>
              </a:tblGrid>
              <a:tr h="97472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000">
                          <a:sym typeface="Helvetica"/>
                        </a:rPr>
                        <a:t>Project name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2000"/>
                        <a:t>Il nome che appare nel Project Navigator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1307853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000">
                          <a:sym typeface="Helvetica"/>
                        </a:rPr>
                        <a:t>App id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2000"/>
                        <a:t>L’identificativo univoco dell’applicazione. Di solito si usa il reverse domain [com.mycompany.firstapp]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987058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000">
                          <a:sym typeface="Helvetica"/>
                        </a:rPr>
                        <a:t>Titanium SDK Version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2000"/>
                        <a:t>La versione di Titanium usata per la compilazione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987058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000">
                          <a:sym typeface="Helvetica"/>
                        </a:rPr>
                        <a:t>Deployment targets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2000"/>
                        <a:t>I dispositivi per cui è compilata l’applicazione mobile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97472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sz="2000">
                          <a:sym typeface="Helvetica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2000"/>
                      </a:pP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type="title"/>
          </p:nvPr>
        </p:nvSpPr>
        <p:spPr>
          <a:xfrm>
            <a:off x="952500" y="-419100"/>
            <a:ext cx="11099800" cy="2159000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Soluzioni cross-platform esistenti</a:t>
            </a:r>
          </a:p>
        </p:txBody>
      </p:sp>
      <p:pic>
        <p:nvPicPr>
          <p:cNvPr id="54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7" y="1351434"/>
            <a:ext cx="13005504" cy="83336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app startup</a:t>
            </a:r>
          </a:p>
        </p:txBody>
      </p:sp>
      <p:sp>
        <p:nvSpPr>
          <p:cNvPr id="213" name="Shape 213"/>
          <p:cNvSpPr/>
          <p:nvPr>
            <p:ph type="body" idx="1"/>
          </p:nvPr>
        </p:nvSpPr>
        <p:spPr>
          <a:xfrm>
            <a:off x="947092" y="2389760"/>
            <a:ext cx="3646092" cy="6726680"/>
          </a:xfrm>
          <a:prstGeom prst="rect">
            <a:avLst/>
          </a:prstGeom>
          <a:solidFill/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anchor="t"/>
          <a:lstStyle/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var win = Ti.UI.createWindow({ 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	title: 'Hello, World!', 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	layout: 'vertical', 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	backgroundColor: 'white'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});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var helloLabel = Ti.UI.createLabel({ 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	text: 'Hello World',</a:t>
            </a:r>
            <a:br>
              <a:rPr sz="2256">
                <a:solidFill>
                  <a:srgbClr val="FFFFFF"/>
                </a:solidFill>
              </a:rPr>
            </a:br>
            <a:r>
              <a:rPr sz="2256">
                <a:solidFill>
                  <a:srgbClr val="FFFFFF"/>
                </a:solidFill>
              </a:rPr>
              <a:t>	color: 'black',</a:t>
            </a:r>
            <a:br>
              <a:rPr sz="2256">
                <a:solidFill>
                  <a:srgbClr val="FFFFFF"/>
                </a:solidFill>
              </a:rPr>
            </a:br>
            <a:r>
              <a:rPr sz="2256">
                <a:solidFill>
                  <a:srgbClr val="FFFFFF"/>
                </a:solidFill>
              </a:rPr>
              <a:t>	font: { fontSize: '20sp' }, 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	height: '40dp',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	width: '250dp' 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});</a:t>
            </a:r>
            <a:endParaRPr sz="2256">
              <a:solidFill>
                <a:srgbClr val="FFFFFF"/>
              </a:solidFill>
            </a:endParaRPr>
          </a:p>
          <a:p>
            <a:pPr lvl="1" marL="0" indent="214884" defTabSz="549148">
              <a:spcBef>
                <a:spcPts val="0"/>
              </a:spcBef>
              <a:buSzTx/>
              <a:buNone/>
              <a:defRPr sz="1800"/>
            </a:pPr>
            <a:r>
              <a:rPr sz="2256">
                <a:solidFill>
                  <a:srgbClr val="FFFFFF"/>
                </a:solidFill>
              </a:rPr>
              <a:t>win.add(helloLabel);</a:t>
            </a:r>
            <a:endParaRPr sz="2256">
              <a:solidFill>
                <a:srgbClr val="FFFFFF"/>
              </a:solidFill>
            </a:endParaRPr>
          </a:p>
        </p:txBody>
      </p:sp>
      <p:sp>
        <p:nvSpPr>
          <p:cNvPr id="214" name="Shape 214"/>
          <p:cNvSpPr/>
          <p:nvPr/>
        </p:nvSpPr>
        <p:spPr>
          <a:xfrm>
            <a:off x="4858692" y="2389760"/>
            <a:ext cx="3646092" cy="6726680"/>
          </a:xfrm>
          <a:prstGeom prst="rect">
            <a:avLst/>
          </a:prstGeom>
          <a:solidFill/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lvl="1" indent="212597" algn="l" defTabSz="543305">
              <a:defRPr sz="1800"/>
            </a:pPr>
            <a:r>
              <a:rPr sz="2232">
                <a:solidFill>
                  <a:srgbClr val="FFFFFF"/>
                </a:solidFill>
              </a:rPr>
              <a:t>var helloButton = Ti.UI.createButton({ </a:t>
            </a: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r>
              <a:rPr sz="2232">
                <a:solidFill>
                  <a:srgbClr val="FFFFFF"/>
                </a:solidFill>
              </a:rPr>
              <a:t>	title: 'Click me!',</a:t>
            </a:r>
            <a:br>
              <a:rPr sz="2232">
                <a:solidFill>
                  <a:srgbClr val="FFFFFF"/>
                </a:solidFill>
              </a:rPr>
            </a:br>
            <a:r>
              <a:rPr sz="2232">
                <a:solidFill>
                  <a:srgbClr val="FFFFFF"/>
                </a:solidFill>
              </a:rPr>
              <a:t>	font: { fontSize: '20sp' },</a:t>
            </a:r>
            <a:br>
              <a:rPr sz="2232">
                <a:solidFill>
                  <a:srgbClr val="FFFFFF"/>
                </a:solidFill>
              </a:rPr>
            </a:br>
            <a:r>
              <a:rPr sz="2232">
                <a:solidFill>
                  <a:srgbClr val="FFFFFF"/>
                </a:solidFill>
              </a:rPr>
              <a:t>	top: '20dp',</a:t>
            </a: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r>
              <a:rPr sz="2232">
                <a:solidFill>
                  <a:srgbClr val="FFFFFF"/>
                </a:solidFill>
              </a:rPr>
              <a:t>	height: '40dp',</a:t>
            </a: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r>
              <a:rPr sz="2232">
                <a:solidFill>
                  <a:srgbClr val="FFFFFF"/>
                </a:solidFill>
              </a:rPr>
              <a:t>	width: '250dp' </a:t>
            </a: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r>
              <a:rPr sz="2232">
                <a:solidFill>
                  <a:srgbClr val="FFFFFF"/>
                </a:solidFill>
              </a:rPr>
              <a:t>});</a:t>
            </a: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r>
              <a:rPr sz="2232">
                <a:solidFill>
                  <a:srgbClr val="FFFFFF"/>
                </a:solidFill>
              </a:rPr>
              <a:t>helloButton.addEventListener('click', 	function() { alert('you clicked me!');</a:t>
            </a: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r>
              <a:rPr sz="2232">
                <a:solidFill>
                  <a:srgbClr val="FFFFFF"/>
                </a:solidFill>
              </a:rPr>
              <a:t>}); </a:t>
            </a: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r>
              <a:rPr sz="2232">
                <a:solidFill>
                  <a:srgbClr val="FFFFFF"/>
                </a:solidFill>
              </a:rPr>
              <a:t>win.add(helloButton);</a:t>
            </a: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r>
              <a:rPr sz="2232">
                <a:solidFill>
                  <a:srgbClr val="FFFFFF"/>
                </a:solidFill>
              </a:rPr>
              <a:t>win.open();</a:t>
            </a:r>
            <a:endParaRPr sz="2232">
              <a:solidFill>
                <a:srgbClr val="FFFFFF"/>
              </a:solidFill>
            </a:endParaRPr>
          </a:p>
          <a:p>
            <a:pPr lvl="1" indent="212597" algn="l" defTabSz="543305">
              <a:defRPr sz="1800"/>
            </a:pPr>
            <a:endParaRPr sz="2232">
              <a:solidFill>
                <a:srgbClr val="FFFFFF"/>
              </a:solidFill>
            </a:endParaRPr>
          </a:p>
        </p:txBody>
      </p:sp>
      <p:pic>
        <p:nvPicPr>
          <p:cNvPr id="215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92785" y="2389760"/>
            <a:ext cx="3852030" cy="67266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primo progetto</a:t>
            </a:r>
          </a:p>
        </p:txBody>
      </p:sp>
      <p:pic>
        <p:nvPicPr>
          <p:cNvPr id="218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478805"/>
            <a:ext cx="13004801" cy="65485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primo progetto</a:t>
            </a:r>
          </a:p>
        </p:txBody>
      </p:sp>
      <p:pic>
        <p:nvPicPr>
          <p:cNvPr id="221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3850470"/>
            <a:ext cx="13004801" cy="6252921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Shape 222"/>
          <p:cNvSpPr/>
          <p:nvPr>
            <p:ph type="body" idx="1"/>
          </p:nvPr>
        </p:nvSpPr>
        <p:spPr>
          <a:xfrm>
            <a:off x="952500" y="2603500"/>
            <a:ext cx="11099800" cy="1126283"/>
          </a:xfrm>
          <a:prstGeom prst="rect">
            <a:avLst/>
          </a:prstGeom>
        </p:spPr>
        <p:txBody>
          <a:bodyPr anchor="t"/>
          <a:lstStyle/>
          <a:p>
            <a:pPr lvl="1" marL="1058333" indent="-423333">
              <a:buSzPct val="100000"/>
              <a:buAutoNum type="arabicPeriod" startAt="3"/>
              <a:defRPr sz="1800"/>
            </a:pPr>
            <a:r>
              <a:rPr sz="2400"/>
              <a:t>Premere Finish per creare il progetto e visualizzare il </a:t>
            </a:r>
            <a:r>
              <a:rPr sz="2400">
                <a:solidFill>
                  <a:srgbClr val="C82506"/>
                </a:solidFill>
              </a:rPr>
              <a:t>tiapp.xml file</a:t>
            </a:r>
            <a:r>
              <a:rPr sz="2400"/>
              <a:t> da dove è possibile accedere a tutte le configurazioni del progetto</a:t>
            </a:r>
          </a:p>
        </p:txBody>
      </p:sp>
    </p:spTree>
  </p:cSld>
  <p:clrMapOvr>
    <a:masterClrMapping/>
  </p:clrMapOvr>
  <p:transition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struttura di un progetto</a:t>
            </a:r>
          </a:p>
        </p:txBody>
      </p:sp>
      <p:sp>
        <p:nvSpPr>
          <p:cNvPr id="225" name="Shape 225"/>
          <p:cNvSpPr/>
          <p:nvPr>
            <p:ph type="body" idx="1"/>
          </p:nvPr>
        </p:nvSpPr>
        <p:spPr>
          <a:xfrm>
            <a:off x="622300" y="2782319"/>
            <a:ext cx="4443215" cy="5941562"/>
          </a:xfrm>
          <a:prstGeom prst="rect">
            <a:avLst/>
          </a:prstGeom>
        </p:spPr>
        <p:txBody>
          <a:bodyPr anchor="t"/>
          <a:lstStyle/>
          <a:p>
            <a:pPr lvl="1" marL="397535" indent="-397535" defTabSz="549148">
              <a:spcBef>
                <a:spcPts val="3900"/>
              </a:spcBef>
              <a:buSzPct val="100000"/>
              <a:defRPr sz="1800"/>
            </a:pPr>
            <a:r>
              <a:rPr sz="2256">
                <a:solidFill>
                  <a:srgbClr val="C82506"/>
                </a:solidFill>
              </a:rPr>
              <a:t>modules: </a:t>
            </a:r>
            <a:r>
              <a:rPr sz="2256"/>
              <a:t>moduli nativi</a:t>
            </a:r>
            <a:endParaRPr sz="2256"/>
          </a:p>
          <a:p>
            <a:pPr lvl="1" marL="397535" indent="-397535" defTabSz="549148">
              <a:spcBef>
                <a:spcPts val="3900"/>
              </a:spcBef>
              <a:buSzPct val="100000"/>
              <a:defRPr sz="1800"/>
            </a:pPr>
            <a:r>
              <a:rPr sz="2256">
                <a:solidFill>
                  <a:srgbClr val="B51A00"/>
                </a:solidFill>
              </a:rPr>
              <a:t>platform</a:t>
            </a:r>
            <a:r>
              <a:rPr sz="2256"/>
              <a:t>: elementi specifici per IOS/Android</a:t>
            </a:r>
            <a:endParaRPr sz="2256"/>
          </a:p>
          <a:p>
            <a:pPr lvl="1" marL="397535" indent="-397535" defTabSz="549148">
              <a:spcBef>
                <a:spcPts val="3900"/>
              </a:spcBef>
              <a:buSzPct val="100000"/>
              <a:defRPr sz="1800"/>
            </a:pPr>
            <a:r>
              <a:rPr sz="2256">
                <a:solidFill>
                  <a:srgbClr val="B51A00"/>
                </a:solidFill>
              </a:rPr>
              <a:t>plugins</a:t>
            </a:r>
            <a:r>
              <a:rPr sz="2256"/>
              <a:t>: componenti aggiuntivi</a:t>
            </a:r>
            <a:endParaRPr sz="2256"/>
          </a:p>
          <a:p>
            <a:pPr lvl="1" marL="397535" indent="-397535" defTabSz="549148">
              <a:spcBef>
                <a:spcPts val="3900"/>
              </a:spcBef>
              <a:buSzPct val="100000"/>
              <a:defRPr sz="1800"/>
            </a:pPr>
            <a:r>
              <a:rPr sz="2256">
                <a:solidFill>
                  <a:srgbClr val="B51A00"/>
                </a:solidFill>
              </a:rPr>
              <a:t>Resources</a:t>
            </a:r>
            <a:r>
              <a:rPr sz="2256"/>
              <a:t>: core del progetto</a:t>
            </a:r>
            <a:endParaRPr sz="2256"/>
          </a:p>
          <a:p>
            <a:pPr lvl="2" marL="791489" indent="-397535" defTabSz="549148">
              <a:spcBef>
                <a:spcPts val="3900"/>
              </a:spcBef>
              <a:buSzPct val="100000"/>
              <a:buChar char="-"/>
              <a:defRPr sz="1800"/>
            </a:pPr>
            <a:r>
              <a:rPr sz="2256">
                <a:solidFill>
                  <a:srgbClr val="B51A00"/>
                </a:solidFill>
              </a:rPr>
              <a:t>app.js</a:t>
            </a:r>
            <a:r>
              <a:rPr sz="2256"/>
              <a:t>: file di startup</a:t>
            </a:r>
            <a:endParaRPr sz="2256"/>
          </a:p>
          <a:p>
            <a:pPr lvl="2" marL="791489" indent="-397535" defTabSz="549148">
              <a:spcBef>
                <a:spcPts val="900"/>
              </a:spcBef>
              <a:buSzPct val="100000"/>
              <a:buChar char="-"/>
              <a:defRPr sz="1800"/>
            </a:pPr>
            <a:r>
              <a:rPr sz="2256"/>
              <a:t>android/ o iphone/: immagini di piattaforma</a:t>
            </a:r>
            <a:endParaRPr sz="2256"/>
          </a:p>
          <a:p>
            <a:pPr lvl="2" marL="791489" indent="-397535" defTabSz="549148">
              <a:spcBef>
                <a:spcPts val="900"/>
              </a:spcBef>
              <a:buSzPct val="100000"/>
              <a:buChar char="-"/>
              <a:defRPr sz="1800"/>
            </a:pPr>
            <a:r>
              <a:rPr sz="2256"/>
              <a:t>lib/, ui/, whatever/: codice custom</a:t>
            </a:r>
          </a:p>
        </p:txBody>
      </p:sp>
      <p:pic>
        <p:nvPicPr>
          <p:cNvPr id="22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45945" y="2965350"/>
            <a:ext cx="6627710" cy="5575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primo progetto</a:t>
            </a:r>
          </a:p>
        </p:txBody>
      </p:sp>
      <p:sp>
        <p:nvSpPr>
          <p:cNvPr id="229" name="Shape 229"/>
          <p:cNvSpPr/>
          <p:nvPr>
            <p:ph type="body" idx="1"/>
          </p:nvPr>
        </p:nvSpPr>
        <p:spPr>
          <a:xfrm>
            <a:off x="952500" y="2603500"/>
            <a:ext cx="11099800" cy="1126283"/>
          </a:xfrm>
          <a:prstGeom prst="rect">
            <a:avLst/>
          </a:prstGeom>
        </p:spPr>
        <p:txBody>
          <a:bodyPr anchor="t"/>
          <a:lstStyle/>
          <a:p>
            <a:pPr lvl="1" marL="994833" indent="-397933" defTabSz="549148">
              <a:spcBef>
                <a:spcPts val="3900"/>
              </a:spcBef>
              <a:buSzPct val="100000"/>
              <a:buAutoNum type="arabicPeriod" startAt="3"/>
              <a:defRPr sz="1800"/>
            </a:pPr>
            <a:r>
              <a:rPr sz="2256"/>
              <a:t>Provare a </a:t>
            </a:r>
            <a:r>
              <a:rPr sz="2256">
                <a:solidFill>
                  <a:srgbClr val="C82506"/>
                </a:solidFill>
              </a:rPr>
              <a:t>lanciare l’applicazione</a:t>
            </a:r>
            <a:r>
              <a:rPr sz="2256"/>
              <a:t>. Se si hanno più device a disposizione su Android si possono creare nuove configurazioni: Run &gt; Run Configurations oppure lanciare direttamente in </a:t>
            </a:r>
            <a:r>
              <a:rPr sz="2256">
                <a:solidFill>
                  <a:srgbClr val="C82506"/>
                </a:solidFill>
              </a:rPr>
              <a:t>Debug </a:t>
            </a:r>
            <a:r>
              <a:rPr sz="2256"/>
              <a:t>con l’emulatore Android di Titanium </a:t>
            </a:r>
          </a:p>
        </p:txBody>
      </p:sp>
      <p:pic>
        <p:nvPicPr>
          <p:cNvPr id="230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091340"/>
            <a:ext cx="13004801" cy="51271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primo progetto</a:t>
            </a:r>
          </a:p>
        </p:txBody>
      </p:sp>
      <p:sp>
        <p:nvSpPr>
          <p:cNvPr id="233" name="Shape 233"/>
          <p:cNvSpPr/>
          <p:nvPr>
            <p:ph type="body" idx="1"/>
          </p:nvPr>
        </p:nvSpPr>
        <p:spPr>
          <a:xfrm>
            <a:off x="952500" y="2603500"/>
            <a:ext cx="11099800" cy="1126283"/>
          </a:xfrm>
          <a:prstGeom prst="rect">
            <a:avLst/>
          </a:prstGeom>
        </p:spPr>
        <p:txBody>
          <a:bodyPr anchor="t"/>
          <a:lstStyle/>
          <a:p>
            <a:pPr lvl="1" marL="1058333" indent="-423333">
              <a:buSzPct val="100000"/>
              <a:buAutoNum type="arabicPeriod" startAt="4"/>
              <a:defRPr sz="1800"/>
            </a:pPr>
            <a:r>
              <a:rPr sz="2400"/>
              <a:t>Risultato nei simulatori</a:t>
            </a:r>
          </a:p>
        </p:txBody>
      </p:sp>
      <p:pic>
        <p:nvPicPr>
          <p:cNvPr id="234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721343"/>
            <a:ext cx="13004801" cy="74622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tiapp.xml</a:t>
            </a:r>
          </a:p>
        </p:txBody>
      </p:sp>
      <p:sp>
        <p:nvSpPr>
          <p:cNvPr id="237" name="Shape 237"/>
          <p:cNvSpPr/>
          <p:nvPr>
            <p:ph type="body" idx="1"/>
          </p:nvPr>
        </p:nvSpPr>
        <p:spPr>
          <a:xfrm>
            <a:off x="952500" y="2603500"/>
            <a:ext cx="11099800" cy="1083514"/>
          </a:xfrm>
          <a:prstGeom prst="rect">
            <a:avLst/>
          </a:prstGeom>
        </p:spPr>
        <p:txBody>
          <a:bodyPr anchor="t"/>
          <a:lstStyle/>
          <a:p>
            <a:pPr lvl="1" marL="0" indent="210311" defTabSz="537463">
              <a:spcBef>
                <a:spcPts val="3800"/>
              </a:spcBef>
              <a:buSzTx/>
              <a:buNone/>
              <a:defRPr sz="1800"/>
            </a:pPr>
            <a:r>
              <a:rPr sz="2208">
                <a:solidFill>
                  <a:srgbClr val="C82506"/>
                </a:solidFill>
              </a:rPr>
              <a:t>tiapp.xml</a:t>
            </a:r>
            <a:r>
              <a:rPr sz="2208"/>
              <a:t> contiene i dati per la configurazione dell’app [alcuni esempi] - dettagli: </a:t>
            </a:r>
            <a:r>
              <a:rPr sz="2208" u="sng">
                <a:hlinkClick r:id="rId2" invalidUrl="" action="" tgtFrame="" tooltip="" history="1" highlightClick="0" endSnd="0"/>
              </a:rPr>
              <a:t>https://wiki.appcelerator.org/display/guides2/tiapp.xml+and+timodule.xml+Reference</a:t>
            </a:r>
          </a:p>
        </p:txBody>
      </p:sp>
      <p:graphicFrame>
        <p:nvGraphicFramePr>
          <p:cNvPr id="238" name="Table 238"/>
          <p:cNvGraphicFramePr/>
          <p:nvPr/>
        </p:nvGraphicFramePr>
        <p:xfrm>
          <a:off x="1654745" y="3892260"/>
          <a:ext cx="10512520" cy="2777845"/>
        </p:xfrm>
        <a:graphic xmlns:a="http://schemas.openxmlformats.org/drawingml/2006/main">
          <a:graphicData uri="http://schemas.openxmlformats.org/drawingml/2006/table">
            <a:tbl>
              <a:tblPr firstCol="1" firstRow="0" lastCol="0" lastRow="0" bandCol="0" bandRow="0" rtl="0">
                <a:tableStyleId>{2708684C-4D16-4618-839F-0558EEFCDFE6}</a:tableStyleId>
              </a:tblPr>
              <a:tblGrid>
                <a:gridCol w="8131728"/>
                <a:gridCol w="2380790"/>
              </a:tblGrid>
              <a:tr h="539750">
                <a:tc>
                  <a:txBody>
                    <a:bodyPr/>
                    <a:lstStyle/>
                    <a:p>
                      <a:pPr lvl="0" algn="l" defTabSz="457200">
                        <a:defRPr b="0"/>
                      </a:pPr>
                      <a:r>
                        <a:rPr sz="1200">
                          <a:solidFill>
                            <a:srgbClr val="929292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sz="1200">
                          <a:solidFill>
                            <a:srgbClr val="929292"/>
                          </a:solidFill>
                          <a:latin typeface="+mn-lt"/>
                          <a:ea typeface="+mn-ea"/>
                          <a:cs typeface="+mn-cs"/>
                        </a:rPr>
                        <a:t>xml version=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"1.0" </a:t>
                      </a:r>
                      <a:r>
                        <a:rPr sz="1200">
                          <a:solidFill>
                            <a:srgbClr val="929292"/>
                          </a:solidFill>
                          <a:latin typeface="+mn-lt"/>
                          <a:ea typeface="+mn-ea"/>
                          <a:cs typeface="+mn-cs"/>
                        </a:rPr>
                        <a:t>encoding=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"UTF-8"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sz="1200">
                          <a:solidFill>
                            <a:srgbClr val="929292"/>
                          </a:solidFill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ti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:app xmlns:ti=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sz="1200" u="sng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  <a:hlinkClick r:id="rId3" invalidUrl="" action="" tgtFrame="" tooltip="" history="1" highlightClick="0" endSnd="0"/>
                        </a:rPr>
                        <a:t>http://ti.appcelerator.org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1400"/>
                        <a:t>L’intestazione XML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lvl="0" defTabSz="914400">
                        <a:tabLst>
                          <a:tab pos="1181100" algn="l"/>
                        </a:tabLst>
                        <a:defRPr b="0"/>
                      </a:pP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sz="1200">
                          <a:solidFill>
                            <a:srgbClr val="3933FF"/>
                          </a:solidFill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&gt;it.andreaferracani.firstproject&lt;/</a:t>
                      </a:r>
                      <a:r>
                        <a:rPr sz="1200">
                          <a:solidFill>
                            <a:srgbClr val="3933FF"/>
                          </a:solidFill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1400"/>
                        <a:t>L’identificativo per generare il package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deployment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-targets&gt;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 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device=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"android"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&gt;true&lt;/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 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device=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"blackberry"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&gt;false&lt;/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 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device=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"ipad"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&gt;true&lt;/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 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device=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"iphone"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&gt;true&lt;/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 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device=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"mobileweb"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&gt;true&lt;/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 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device=</a:t>
                      </a:r>
                      <a:r>
                        <a:rPr sz="1200">
                          <a:solidFill>
                            <a:srgbClr val="008F00"/>
                          </a:solidFill>
                          <a:latin typeface="+mn-lt"/>
                          <a:ea typeface="+mn-ea"/>
                          <a:cs typeface="+mn-cs"/>
                        </a:rPr>
                        <a:t>"tizen"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&gt;false&lt;/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target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deployment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-targets&gt;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1400"/>
                        <a:t>La lista dei device supportati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prerendered-icon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&gt;false&lt;/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prerendered-icon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1400"/>
                        <a:t>Controlla su IOS se deve essere aggiunto il gloss all’icona app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statusbar-style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&gt;default&lt;/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statusbar-style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statusbar-hidden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&gt;false&lt;/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statusbar-hidden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1400"/>
                        <a:t>Controlla aspetto e visibilità della barra di stato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navbar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-hidden&gt;false&lt;/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navbar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-hidden&gt;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1400"/>
                        <a:t>Controlla visibilità barra di navigazione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tiapp.xml</a:t>
            </a:r>
          </a:p>
        </p:txBody>
      </p:sp>
      <p:graphicFrame>
        <p:nvGraphicFramePr>
          <p:cNvPr id="241" name="Table 241"/>
          <p:cNvGraphicFramePr/>
          <p:nvPr/>
        </p:nvGraphicFramePr>
        <p:xfrm>
          <a:off x="1654745" y="2676329"/>
          <a:ext cx="10512520" cy="1368145"/>
        </p:xfrm>
        <a:graphic xmlns:a="http://schemas.openxmlformats.org/drawingml/2006/main">
          <a:graphicData uri="http://schemas.openxmlformats.org/drawingml/2006/table">
            <a:tbl>
              <a:tblPr firstCol="1" firstRow="0" lastCol="0" lastRow="0" bandCol="0" bandRow="0" rtl="0">
                <a:tableStyleId>{2708684C-4D16-4618-839F-0558EEFCDFE6}</a:tableStyleId>
              </a:tblPr>
              <a:tblGrid>
                <a:gridCol w="8131728"/>
                <a:gridCol w="2380790"/>
              </a:tblGrid>
              <a:tr h="539750">
                <a:tc>
                  <a:txBody>
                    <a:bodyPr/>
                    <a:lstStyle/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ios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plist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dict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&gt;UISupportedInterfaceOrientations~iphone&lt;/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array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&gt;UIInterfaceOrientationPortrait&lt;/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array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&gt;UISupportedInterfaceOrientations~ipad&lt;/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array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&gt;UIInterfaceOrientationPortrait&lt;/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&gt;UIInterfaceOrientationPortraitUpsideDown&lt;/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&gt;UIInterfaceOrientationLandscapeLeft&lt;/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&gt;UIInterfaceOrientationLandscapeRight&lt;/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array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&gt;UIRequiresPersistentWiFi&lt;/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false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/&gt;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&gt;UIPrerenderedIcon&lt;/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false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/&gt;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&gt;UIStatusBarHidden&lt;/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false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/&gt;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&gt;UIStatusBarStyle&lt;/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key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&gt;UIStatusBarStyleDefault&lt;/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dict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plist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ios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 marL="50800" marR="50800" marT="50800" marB="50800" anchor="ctr" anchorCtr="0" horzOverflow="overflow">
                    <a:lnT w="1270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1400"/>
                        <a:t>Impostazioni IOS: orientazione e stile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T w="12700">
                      <a:miter lim="400000"/>
                    </a:lnT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guid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&gt;9110c557-fc00-4993-b3df-42c6ec88e929&lt;/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guid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1400"/>
                        <a:t>L’identificativo univoco dell’app su appcelerator, da non cambiare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mobileweb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precache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/&gt;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splash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enabled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&gt;true&lt;/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enabled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inline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-css-images&gt;true&lt;/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inline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-css-images&gt;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splash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        &lt;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theme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&gt;default&lt;/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theme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sz="1200"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 defTabSz="457200">
                        <a:defRPr b="0"/>
                      </a:pP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&lt;/</a:t>
                      </a:r>
                      <a:r>
                        <a:rPr sz="1200">
                          <a:solidFill>
                            <a:srgbClr val="011993"/>
                          </a:solidFill>
                          <a:latin typeface="+mn-lt"/>
                          <a:ea typeface="+mn-ea"/>
                          <a:cs typeface="+mn-cs"/>
                        </a:rPr>
                        <a:t>mobileweb</a:t>
                      </a:r>
                      <a:r>
                        <a:rPr sz="1200"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/>
                      <a:r>
                        <a:rPr sz="1400"/>
                        <a:t>Impostazioni web mobile app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files</a:t>
            </a:r>
          </a:p>
        </p:txBody>
      </p:sp>
      <p:sp>
        <p:nvSpPr>
          <p:cNvPr id="244" name="Shape 244"/>
          <p:cNvSpPr/>
          <p:nvPr>
            <p:ph type="body" idx="1"/>
          </p:nvPr>
        </p:nvSpPr>
        <p:spPr>
          <a:xfrm>
            <a:off x="952500" y="2603500"/>
            <a:ext cx="11099800" cy="1126283"/>
          </a:xfrm>
          <a:prstGeom prst="rect">
            <a:avLst/>
          </a:prstGeom>
        </p:spPr>
        <p:txBody>
          <a:bodyPr anchor="t"/>
          <a:lstStyle/>
          <a:p>
            <a:pPr lvl="1" marL="0" indent="214884" defTabSz="549148">
              <a:spcBef>
                <a:spcPts val="3900"/>
              </a:spcBef>
              <a:buSzTx/>
              <a:buNone/>
              <a:defRPr sz="1800"/>
            </a:pPr>
            <a:r>
              <a:rPr sz="2256"/>
              <a:t>I file importanti di un progetto Titanium sono </a:t>
            </a:r>
            <a:r>
              <a:rPr sz="2256">
                <a:solidFill>
                  <a:srgbClr val="C82506"/>
                </a:solidFill>
              </a:rPr>
              <a:t>app.js</a:t>
            </a:r>
            <a:r>
              <a:rPr sz="2256"/>
              <a:t> che contiene il primo codice che viene eseguito e le directories </a:t>
            </a:r>
            <a:r>
              <a:rPr sz="2256">
                <a:solidFill>
                  <a:srgbClr val="C82506"/>
                </a:solidFill>
              </a:rPr>
              <a:t>android</a:t>
            </a:r>
            <a:r>
              <a:rPr sz="2256"/>
              <a:t> ed iphone in </a:t>
            </a:r>
            <a:r>
              <a:rPr sz="2256">
                <a:solidFill>
                  <a:srgbClr val="C82506"/>
                </a:solidFill>
              </a:rPr>
              <a:t>Resources</a:t>
            </a:r>
            <a:r>
              <a:rPr sz="2256"/>
              <a:t>, che contengono tutte le immagini necessarie ai diversi </a:t>
            </a:r>
            <a:r>
              <a:rPr sz="2256">
                <a:solidFill>
                  <a:srgbClr val="C82506"/>
                </a:solidFill>
              </a:rPr>
              <a:t>package</a:t>
            </a:r>
          </a:p>
        </p:txBody>
      </p:sp>
      <p:pic>
        <p:nvPicPr>
          <p:cNvPr id="245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098056"/>
            <a:ext cx="13004801" cy="63950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android emulator timeout</a:t>
            </a:r>
          </a:p>
        </p:txBody>
      </p:sp>
      <p:sp>
        <p:nvSpPr>
          <p:cNvPr id="248" name="Shape 248"/>
          <p:cNvSpPr/>
          <p:nvPr>
            <p:ph type="body" idx="1"/>
          </p:nvPr>
        </p:nvSpPr>
        <p:spPr>
          <a:xfrm>
            <a:off x="952500" y="2603500"/>
            <a:ext cx="10956134" cy="1441961"/>
          </a:xfrm>
          <a:prstGeom prst="rect">
            <a:avLst/>
          </a:prstGeom>
        </p:spPr>
        <p:txBody>
          <a:bodyPr anchor="t"/>
          <a:lstStyle/>
          <a:p>
            <a:pPr lvl="0" marL="0" indent="0" defTabSz="429768">
              <a:spcBef>
                <a:spcPts val="0"/>
              </a:spcBef>
              <a:buSzTx/>
              <a:buNone/>
              <a:tabLst>
                <a:tab pos="330200" algn="l"/>
                <a:tab pos="660400" algn="l"/>
                <a:tab pos="990600" algn="l"/>
                <a:tab pos="1333500" algn="l"/>
                <a:tab pos="1663700" algn="l"/>
                <a:tab pos="1993900" algn="l"/>
                <a:tab pos="2336800" algn="l"/>
                <a:tab pos="2667000" algn="l"/>
                <a:tab pos="2997200" algn="l"/>
                <a:tab pos="3340100" algn="l"/>
                <a:tab pos="3670300" algn="l"/>
                <a:tab pos="4000500" algn="l"/>
              </a:tabLst>
              <a:defRPr sz="1800"/>
            </a:pPr>
            <a:r>
              <a:rPr sz="2256"/>
              <a:t>Un </a:t>
            </a:r>
            <a:r>
              <a:rPr sz="2256">
                <a:solidFill>
                  <a:srgbClr val="C82506"/>
                </a:solidFill>
              </a:rPr>
              <a:t>errore comune</a:t>
            </a:r>
            <a:r>
              <a:rPr sz="2256"/>
              <a:t> nel far partire l’android emulator è dovuto alla lentezza nel farlo partire. La relativa soluzione da linea di comando: </a:t>
            </a:r>
            <a:endParaRPr sz="2256"/>
          </a:p>
          <a:p>
            <a:pPr lvl="0" marL="0" indent="0" defTabSz="429768">
              <a:spcBef>
                <a:spcPts val="0"/>
              </a:spcBef>
              <a:buSzTx/>
              <a:buNone/>
              <a:tabLst>
                <a:tab pos="330200" algn="l"/>
                <a:tab pos="660400" algn="l"/>
                <a:tab pos="990600" algn="l"/>
                <a:tab pos="1333500" algn="l"/>
                <a:tab pos="1663700" algn="l"/>
                <a:tab pos="1993900" algn="l"/>
                <a:tab pos="2336800" algn="l"/>
                <a:tab pos="2667000" algn="l"/>
                <a:tab pos="2997200" algn="l"/>
                <a:tab pos="3340100" algn="l"/>
                <a:tab pos="3670300" algn="l"/>
                <a:tab pos="4000500" algn="l"/>
              </a:tabLst>
              <a:defRPr sz="1800"/>
            </a:pPr>
            <a:r>
              <a:rPr sz="2256">
                <a:solidFill>
                  <a:srgbClr val="C82506"/>
                </a:solidFill>
              </a:rPr>
              <a:t>titanium config android.emulatorStartTimeout 240000 ms</a:t>
            </a:r>
            <a:endParaRPr sz="2256">
              <a:solidFill>
                <a:srgbClr val="C82506"/>
              </a:solidFill>
            </a:endParaRPr>
          </a:p>
        </p:txBody>
      </p:sp>
      <p:pic>
        <p:nvPicPr>
          <p:cNvPr id="249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9278" y="4378814"/>
            <a:ext cx="11486244" cy="25126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 marL="417830" indent="-417830" defTabSz="549148">
              <a:spcBef>
                <a:spcPts val="3900"/>
              </a:spcBef>
              <a:defRPr sz="1800"/>
            </a:pPr>
            <a:r>
              <a:rPr sz="2256"/>
              <a:t>È un ambiente di sviluppo cross-platform per creare </a:t>
            </a:r>
            <a:r>
              <a:rPr sz="2256">
                <a:solidFill>
                  <a:srgbClr val="B51A00"/>
                </a:solidFill>
              </a:rPr>
              <a:t>IOS</a:t>
            </a:r>
            <a:r>
              <a:rPr sz="2256"/>
              <a:t>, </a:t>
            </a:r>
            <a:r>
              <a:rPr sz="2256">
                <a:solidFill>
                  <a:srgbClr val="B51A00"/>
                </a:solidFill>
              </a:rPr>
              <a:t>Android</a:t>
            </a:r>
            <a:r>
              <a:rPr sz="2256"/>
              <a:t>, </a:t>
            </a:r>
            <a:r>
              <a:rPr sz="2256">
                <a:solidFill>
                  <a:srgbClr val="B51A00"/>
                </a:solidFill>
              </a:rPr>
              <a:t>BlackBerry</a:t>
            </a:r>
            <a:r>
              <a:rPr sz="2256"/>
              <a:t> e </a:t>
            </a:r>
            <a:r>
              <a:rPr sz="2256">
                <a:solidFill>
                  <a:srgbClr val="B51A00"/>
                </a:solidFill>
              </a:rPr>
              <a:t>Hybrid</a:t>
            </a:r>
            <a:r>
              <a:rPr sz="2256"/>
              <a:t>/</a:t>
            </a:r>
            <a:r>
              <a:rPr sz="2256">
                <a:solidFill>
                  <a:srgbClr val="B51A00"/>
                </a:solidFill>
              </a:rPr>
              <a:t>HTML5</a:t>
            </a:r>
            <a:r>
              <a:rPr sz="2256"/>
              <a:t> apps (iPhone, iPad, iPod touch, Samsung Galaxy, Google Nexus, HTC Android, Kindle Fire, Nook Tablet, etc.)</a:t>
            </a:r>
            <a:endParaRPr sz="2256"/>
          </a:p>
          <a:p>
            <a:pPr lvl="0" marL="417830" indent="-417830" defTabSz="549148">
              <a:spcBef>
                <a:spcPts val="3900"/>
              </a:spcBef>
              <a:defRPr sz="1800"/>
            </a:pPr>
            <a:r>
              <a:rPr sz="2256"/>
              <a:t>Le applicazioni Titanium sono scritte in </a:t>
            </a:r>
            <a:r>
              <a:rPr sz="2256">
                <a:solidFill>
                  <a:srgbClr val="B51A00"/>
                </a:solidFill>
              </a:rPr>
              <a:t>javascript</a:t>
            </a:r>
            <a:endParaRPr sz="2256">
              <a:solidFill>
                <a:srgbClr val="B51A00"/>
              </a:solidFill>
            </a:endParaRPr>
          </a:p>
          <a:p>
            <a:pPr lvl="0" marL="417830" indent="-417830" defTabSz="549148">
              <a:spcBef>
                <a:spcPts val="3900"/>
              </a:spcBef>
              <a:defRPr sz="1800"/>
            </a:pPr>
            <a:r>
              <a:rPr sz="2256"/>
              <a:t>Il javascript si interfaccia con i controlli nativi attraverso un </a:t>
            </a:r>
            <a:r>
              <a:rPr sz="2256">
                <a:solidFill>
                  <a:srgbClr val="B51A00"/>
                </a:solidFill>
              </a:rPr>
              <a:t>abstraction layer</a:t>
            </a:r>
            <a:endParaRPr sz="2256">
              <a:solidFill>
                <a:srgbClr val="B51A00"/>
              </a:solidFill>
            </a:endParaRPr>
          </a:p>
          <a:p>
            <a:pPr lvl="0" marL="417830" indent="-417830" defTabSz="549148">
              <a:spcBef>
                <a:spcPts val="3900"/>
              </a:spcBef>
              <a:defRPr sz="1800"/>
            </a:pPr>
            <a:r>
              <a:rPr sz="2256"/>
              <a:t>Titanium espone una IDE basata su </a:t>
            </a:r>
            <a:r>
              <a:rPr sz="2256">
                <a:solidFill>
                  <a:srgbClr val="B51A00"/>
                </a:solidFill>
              </a:rPr>
              <a:t>Eclipse</a:t>
            </a:r>
            <a:r>
              <a:rPr sz="2256"/>
              <a:t> che si chiama </a:t>
            </a:r>
            <a:r>
              <a:rPr sz="2256">
                <a:solidFill>
                  <a:srgbClr val="B51A00"/>
                </a:solidFill>
              </a:rPr>
              <a:t>Titanium Studio</a:t>
            </a:r>
            <a:endParaRPr sz="2256">
              <a:solidFill>
                <a:srgbClr val="B51A00"/>
              </a:solidFill>
            </a:endParaRPr>
          </a:p>
          <a:p>
            <a:pPr lvl="0" marL="417830" indent="-417830" defTabSz="549148">
              <a:spcBef>
                <a:spcPts val="3900"/>
              </a:spcBef>
              <a:defRPr sz="1800"/>
            </a:pPr>
            <a:r>
              <a:rPr sz="2256"/>
              <a:t>Titanium ha un framework </a:t>
            </a:r>
            <a:r>
              <a:rPr sz="2256">
                <a:solidFill>
                  <a:srgbClr val="B51A00"/>
                </a:solidFill>
              </a:rPr>
              <a:t>MVC</a:t>
            </a:r>
            <a:r>
              <a:rPr sz="2256"/>
              <a:t> chiamato </a:t>
            </a:r>
            <a:r>
              <a:rPr sz="2256">
                <a:solidFill>
                  <a:srgbClr val="B51A00"/>
                </a:solidFill>
              </a:rPr>
              <a:t>Alloy</a:t>
            </a:r>
            <a:endParaRPr sz="2256">
              <a:solidFill>
                <a:srgbClr val="B51A00"/>
              </a:solidFill>
            </a:endParaRPr>
          </a:p>
          <a:p>
            <a:pPr lvl="0" marL="417830" indent="-417830" defTabSz="549148">
              <a:spcBef>
                <a:spcPts val="3900"/>
              </a:spcBef>
              <a:defRPr sz="1800"/>
            </a:pPr>
            <a:r>
              <a:rPr sz="2256"/>
              <a:t>Appcelerator offre </a:t>
            </a:r>
            <a:r>
              <a:rPr sz="2256">
                <a:solidFill>
                  <a:srgbClr val="B51A00"/>
                </a:solidFill>
              </a:rPr>
              <a:t>Cloud Services</a:t>
            </a:r>
            <a:endParaRPr sz="2256">
              <a:solidFill>
                <a:srgbClr val="B51A00"/>
              </a:solidFill>
            </a:endParaRPr>
          </a:p>
          <a:p>
            <a:pPr lvl="0" marL="417830" indent="-417830" defTabSz="549148">
              <a:spcBef>
                <a:spcPts val="3900"/>
              </a:spcBef>
              <a:defRPr sz="1800"/>
            </a:pPr>
            <a:r>
              <a:rPr sz="2256"/>
              <a:t>Titanium è </a:t>
            </a:r>
            <a:r>
              <a:rPr sz="2256">
                <a:solidFill>
                  <a:srgbClr val="B51A00"/>
                </a:solidFill>
              </a:rPr>
              <a:t>free</a:t>
            </a:r>
            <a:r>
              <a:rPr sz="2256"/>
              <a:t> ed </a:t>
            </a:r>
            <a:r>
              <a:rPr sz="2256">
                <a:solidFill>
                  <a:srgbClr val="B51A00"/>
                </a:solidFill>
              </a:rPr>
              <a:t>opensource</a:t>
            </a:r>
          </a:p>
        </p:txBody>
      </p:sp>
    </p:spTree>
  </p:cSld>
  <p:clrMapOvr>
    <a:masterClrMapping/>
  </p:clrMapOvr>
  <p:transition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elementi di interfaccia</a:t>
            </a:r>
          </a:p>
        </p:txBody>
      </p:sp>
      <p:sp>
        <p:nvSpPr>
          <p:cNvPr id="252" name="Shape 252"/>
          <p:cNvSpPr/>
          <p:nvPr>
            <p:ph type="body" idx="1"/>
          </p:nvPr>
        </p:nvSpPr>
        <p:spPr>
          <a:xfrm>
            <a:off x="952500" y="2603500"/>
            <a:ext cx="4847055" cy="6299200"/>
          </a:xfrm>
          <a:prstGeom prst="rect">
            <a:avLst/>
          </a:prstGeom>
        </p:spPr>
        <p:txBody>
          <a:bodyPr anchor="t"/>
          <a:lstStyle/>
          <a:p>
            <a:pPr lvl="0" marL="0" indent="0">
              <a:buSzTx/>
              <a:buNone/>
              <a:defRPr sz="1800"/>
            </a:pPr>
            <a:r>
              <a:rPr sz="2400"/>
              <a:t>Possiamo suddividere gli elementi di interfaccia in </a:t>
            </a:r>
            <a:r>
              <a:rPr sz="2400">
                <a:solidFill>
                  <a:srgbClr val="B51A00"/>
                </a:solidFill>
              </a:rPr>
              <a:t>tre macro-categorie</a:t>
            </a:r>
            <a:r>
              <a:rPr sz="2400"/>
              <a:t>:</a:t>
            </a:r>
            <a:endParaRPr sz="2400"/>
          </a:p>
          <a:p>
            <a:pPr lvl="0">
              <a:buSzPct val="100000"/>
              <a:defRPr sz="1800"/>
            </a:pPr>
            <a:r>
              <a:rPr sz="2400"/>
              <a:t>elementi per il </a:t>
            </a:r>
            <a:r>
              <a:rPr sz="2400">
                <a:solidFill>
                  <a:srgbClr val="B51A00"/>
                </a:solidFill>
              </a:rPr>
              <a:t>layout</a:t>
            </a:r>
            <a:r>
              <a:rPr sz="2400"/>
              <a:t>:</a:t>
            </a:r>
            <a:endParaRPr sz="2400"/>
          </a:p>
          <a:p>
            <a:pPr lvl="0">
              <a:buClr>
                <a:srgbClr val="000000"/>
              </a:buClr>
              <a:buSzPct val="100000"/>
              <a:defRPr sz="1800"/>
            </a:pPr>
            <a:r>
              <a:rPr sz="2400"/>
              <a:t>elementi per la gestione dell’</a:t>
            </a:r>
            <a:r>
              <a:rPr sz="2400">
                <a:solidFill>
                  <a:srgbClr val="B51A00"/>
                </a:solidFill>
              </a:rPr>
              <a:t>input utente</a:t>
            </a:r>
            <a:endParaRPr sz="2400"/>
          </a:p>
          <a:p>
            <a:pPr lvl="0">
              <a:buClr>
                <a:srgbClr val="000000"/>
              </a:buClr>
              <a:buSzPct val="100000"/>
              <a:defRPr sz="1800"/>
            </a:pPr>
            <a:r>
              <a:rPr sz="2400"/>
              <a:t>elementi per </a:t>
            </a:r>
            <a:r>
              <a:rPr sz="2400">
                <a:solidFill>
                  <a:srgbClr val="B51A00"/>
                </a:solidFill>
              </a:rPr>
              <a:t>mostrare le informazioni</a:t>
            </a:r>
          </a:p>
        </p:txBody>
      </p:sp>
      <p:pic>
        <p:nvPicPr>
          <p:cNvPr id="25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11542" y="2562309"/>
            <a:ext cx="6591916" cy="61106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Titanium Appcelerator - es. 1: tabs, liste, views, labels</a:t>
            </a:r>
          </a:p>
        </p:txBody>
      </p:sp>
      <p:sp>
        <p:nvSpPr>
          <p:cNvPr id="256" name="Shape 256"/>
          <p:cNvSpPr/>
          <p:nvPr>
            <p:ph type="body" idx="1"/>
          </p:nvPr>
        </p:nvSpPr>
        <p:spPr>
          <a:xfrm>
            <a:off x="952500" y="2603500"/>
            <a:ext cx="10956134" cy="1441961"/>
          </a:xfrm>
          <a:prstGeom prst="rect">
            <a:avLst/>
          </a:prstGeom>
        </p:spPr>
        <p:txBody>
          <a:bodyPr anchor="t"/>
          <a:lstStyle/>
          <a:p>
            <a:pPr lvl="0" marL="0" indent="0" defTabSz="457200">
              <a:spcBef>
                <a:spcPts val="0"/>
              </a:spcBef>
              <a:buSzTx/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2400"/>
              <a:t>Espandiamo il nostro </a:t>
            </a:r>
            <a:r>
              <a:rPr sz="2400">
                <a:solidFill>
                  <a:srgbClr val="C82506"/>
                </a:solidFill>
              </a:rPr>
              <a:t>default project</a:t>
            </a:r>
            <a:r>
              <a:rPr sz="2400"/>
              <a:t> aggiungendo un item di menù che visualizzi una </a:t>
            </a:r>
            <a:r>
              <a:rPr sz="2400">
                <a:solidFill>
                  <a:srgbClr val="C82506"/>
                </a:solidFill>
              </a:rPr>
              <a:t>lista</a:t>
            </a:r>
            <a:r>
              <a:rPr sz="2400"/>
              <a:t>:</a:t>
            </a:r>
            <a:endParaRPr sz="2400"/>
          </a:p>
        </p:txBody>
      </p:sp>
      <p:sp>
        <p:nvSpPr>
          <p:cNvPr id="257" name="Shape 257"/>
          <p:cNvSpPr/>
          <p:nvPr/>
        </p:nvSpPr>
        <p:spPr>
          <a:xfrm>
            <a:off x="1024333" y="3907207"/>
            <a:ext cx="10956134" cy="3807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lvl="0" algn="l" defTabSz="457200">
              <a:defRPr sz="1800"/>
            </a:pPr>
            <a:r>
              <a:rPr sz="2400">
                <a:solidFill>
                  <a:srgbClr val="0326CC"/>
                </a:solidFill>
              </a:rPr>
              <a:t>var </a:t>
            </a:r>
            <a:r>
              <a:rPr sz="2400"/>
              <a:t>winList = Ti.UI.createWindow({});</a:t>
            </a:r>
            <a:endParaRPr sz="2400"/>
          </a:p>
          <a:p>
            <a:pPr lvl="0" algn="l" defTabSz="457200">
              <a:defRPr sz="1800"/>
            </a:pPr>
            <a:endParaRPr sz="2400"/>
          </a:p>
          <a:p>
            <a:pPr lvl="0" algn="l" defTabSz="457200">
              <a:defRPr sz="1800"/>
            </a:pPr>
            <a:r>
              <a:rPr sz="2400">
                <a:solidFill>
                  <a:srgbClr val="0326CC"/>
                </a:solidFill>
              </a:rPr>
              <a:t>var </a:t>
            </a:r>
            <a:r>
              <a:rPr sz="2400"/>
              <a:t>tabList = Titanium.UI.createTab({</a:t>
            </a:r>
            <a:endParaRPr sz="2400"/>
          </a:p>
          <a:p>
            <a:pPr lvl="0" algn="l" defTabSz="457200">
              <a:defRPr sz="1800"/>
            </a:pPr>
            <a:r>
              <a:rPr sz="2400"/>
              <a:t>	icon:</a:t>
            </a:r>
            <a:r>
              <a:rPr sz="2400">
                <a:solidFill>
                  <a:srgbClr val="3933FF"/>
                </a:solidFill>
              </a:rPr>
              <a:t>'KS_nav_views.png'</a:t>
            </a:r>
            <a:r>
              <a:rPr sz="2400"/>
              <a:t>,</a:t>
            </a:r>
            <a:endParaRPr sz="2400"/>
          </a:p>
          <a:p>
            <a:pPr lvl="0" algn="l" defTabSz="457200">
              <a:defRPr sz="1800"/>
            </a:pPr>
            <a:r>
              <a:rPr sz="2400"/>
              <a:t>	title:</a:t>
            </a:r>
            <a:r>
              <a:rPr sz="2400">
                <a:solidFill>
                  <a:srgbClr val="3933FF"/>
                </a:solidFill>
              </a:rPr>
              <a:t>'Settings'</a:t>
            </a:r>
            <a:r>
              <a:rPr sz="2400"/>
              <a:t>,</a:t>
            </a:r>
            <a:endParaRPr sz="2400"/>
          </a:p>
          <a:p>
            <a:pPr lvl="0" algn="l" defTabSz="457200">
              <a:defRPr sz="1800"/>
            </a:pPr>
            <a:r>
              <a:rPr sz="2400"/>
              <a:t>      window:winList</a:t>
            </a:r>
            <a:endParaRPr sz="2400"/>
          </a:p>
          <a:p>
            <a:pPr lvl="0" algn="l" defTabSz="457200">
              <a:defRPr sz="1800"/>
            </a:pPr>
            <a:r>
              <a:rPr sz="2400"/>
              <a:t>});</a:t>
            </a:r>
            <a:endParaRPr sz="2400"/>
          </a:p>
          <a:p>
            <a:pPr lvl="0" algn="l" defTabSz="457200">
              <a:defRPr sz="1800"/>
            </a:pPr>
            <a:endParaRPr sz="2400"/>
          </a:p>
          <a:p>
            <a:pPr lvl="0" algn="l" defTabSz="457200">
              <a:defRPr sz="1800"/>
            </a:pPr>
            <a:r>
              <a:rPr sz="2400"/>
              <a:t>tabGroup.addTab(tabList);</a:t>
            </a:r>
            <a:endParaRPr sz="2400"/>
          </a:p>
        </p:txBody>
      </p:sp>
      <p:sp>
        <p:nvSpPr>
          <p:cNvPr id="258" name="Shape 258"/>
          <p:cNvSpPr/>
          <p:nvPr/>
        </p:nvSpPr>
        <p:spPr>
          <a:xfrm>
            <a:off x="1024333" y="7803417"/>
            <a:ext cx="10956134" cy="1441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lvl="0" algn="l" defTabSz="4572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800"/>
            </a:pPr>
            <a:r>
              <a:rPr sz="2400"/>
              <a:t>Per prima cosa creiamo una </a:t>
            </a:r>
            <a:r>
              <a:rPr sz="2400">
                <a:solidFill>
                  <a:srgbClr val="C82506"/>
                </a:solidFill>
              </a:rPr>
              <a:t>nuova finestra</a:t>
            </a:r>
            <a:r>
              <a:rPr sz="2400"/>
              <a:t> e l’aggiungiamo ad una </a:t>
            </a:r>
            <a:r>
              <a:rPr sz="2400">
                <a:solidFill>
                  <a:srgbClr val="C82506"/>
                </a:solidFill>
              </a:rPr>
              <a:t>nuova tab </a:t>
            </a:r>
            <a:r>
              <a:rPr sz="2400"/>
              <a:t>che aggiungiamo a sua volta alla </a:t>
            </a:r>
            <a:r>
              <a:rPr sz="2400">
                <a:solidFill>
                  <a:srgbClr val="C82506"/>
                </a:solidFill>
              </a:rPr>
              <a:t>tabGroup</a:t>
            </a:r>
            <a:endParaRPr sz="2400"/>
          </a:p>
        </p:txBody>
      </p:sp>
      <p:pic>
        <p:nvPicPr>
          <p:cNvPr id="259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30774" y="3272095"/>
            <a:ext cx="2286854" cy="43716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Sviluppo IOS ed Android</a:t>
            </a:r>
          </a:p>
        </p:txBody>
      </p:sp>
      <p:sp>
        <p:nvSpPr>
          <p:cNvPr id="60" name="Shape 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/>
            </a:pPr>
            <a:r>
              <a:rPr sz="2400"/>
              <a:t>Con </a:t>
            </a:r>
            <a:r>
              <a:rPr sz="2400">
                <a:solidFill>
                  <a:srgbClr val="B51A00"/>
                </a:solidFill>
              </a:rPr>
              <a:t>Android</a:t>
            </a:r>
            <a:r>
              <a:rPr sz="2400"/>
              <a:t> si scrivono applicazioni native in </a:t>
            </a:r>
            <a:r>
              <a:rPr sz="2400">
                <a:solidFill>
                  <a:srgbClr val="B51A00"/>
                </a:solidFill>
              </a:rPr>
              <a:t>Java</a:t>
            </a:r>
            <a:endParaRPr sz="2400"/>
          </a:p>
          <a:p>
            <a:pPr lvl="0">
              <a:defRPr sz="1800"/>
            </a:pPr>
            <a:r>
              <a:rPr sz="2400"/>
              <a:t>Con </a:t>
            </a:r>
            <a:r>
              <a:rPr sz="2400">
                <a:solidFill>
                  <a:srgbClr val="B51A00"/>
                </a:solidFill>
              </a:rPr>
              <a:t>IOS</a:t>
            </a:r>
            <a:r>
              <a:rPr sz="2400"/>
              <a:t> si scrivono applicazioni nativi in </a:t>
            </a:r>
            <a:r>
              <a:rPr sz="2400">
                <a:solidFill>
                  <a:srgbClr val="B51A00"/>
                </a:solidFill>
              </a:rPr>
              <a:t>Objective-C</a:t>
            </a:r>
            <a:endParaRPr sz="2400">
              <a:solidFill>
                <a:srgbClr val="B51A00"/>
              </a:solidFill>
            </a:endParaRPr>
          </a:p>
          <a:p>
            <a:pPr lvl="0">
              <a:defRPr sz="1800"/>
            </a:pPr>
            <a:r>
              <a:rPr sz="2400"/>
              <a:t>Con Titanium si scrivono applicazioni </a:t>
            </a:r>
            <a:r>
              <a:rPr sz="2400">
                <a:solidFill>
                  <a:srgbClr val="B51A00"/>
                </a:solidFill>
              </a:rPr>
              <a:t>cross-platform</a:t>
            </a:r>
            <a:r>
              <a:rPr sz="2400"/>
              <a:t> in javascript che girano su IOS, Android ed altre piattaforme</a:t>
            </a:r>
          </a:p>
        </p:txBody>
      </p:sp>
      <p:pic>
        <p:nvPicPr>
          <p:cNvPr id="61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2513" y="6148134"/>
            <a:ext cx="2873774" cy="2892932"/>
          </a:xfrm>
          <a:prstGeom prst="rect">
            <a:avLst/>
          </a:prstGeom>
          <a:ln w="12700">
            <a:miter lim="400000"/>
          </a:ln>
        </p:spPr>
      </p:pic>
      <p:pic>
        <p:nvPicPr>
          <p:cNvPr id="62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76800" y="5969000"/>
            <a:ext cx="3251200" cy="325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925024" y="6308824"/>
            <a:ext cx="2571552" cy="25715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Sviluppo di applicazioni mobile global smartphone market share</a:t>
            </a:r>
          </a:p>
        </p:txBody>
      </p:sp>
      <p:pic>
        <p:nvPicPr>
          <p:cNvPr id="6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815345"/>
            <a:ext cx="13004800" cy="6942310"/>
          </a:xfrm>
          <a:prstGeom prst="rect">
            <a:avLst/>
          </a:prstGeom>
          <a:ln w="25400">
            <a:solidFill>
              <a:srgbClr val="F3F7F5"/>
            </a:solidFill>
            <a:miter lim="400000"/>
          </a:ln>
          <a:effectLst>
            <a:outerShdw sx="100000" sy="100000" kx="0" ky="0" algn="b" rotWithShape="0" blurRad="50800" dist="25400" dir="3600000">
              <a:srgbClr val="000000">
                <a:alpha val="70000"/>
              </a:srgbClr>
            </a:outerShdw>
          </a:effectLst>
        </p:spPr>
      </p:pic>
      <p:pic>
        <p:nvPicPr>
          <p:cNvPr id="67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39200" y="3263900"/>
            <a:ext cx="2184400" cy="172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8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35300" y="3690027"/>
            <a:ext cx="5920086" cy="773346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pasted-image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74700" y="2971800"/>
            <a:ext cx="3632200" cy="86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Sviluppo di applicazioni mobile</a:t>
            </a:r>
          </a:p>
        </p:txBody>
      </p:sp>
      <p:pic>
        <p:nvPicPr>
          <p:cNvPr id="72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664330"/>
            <a:ext cx="13004801" cy="70499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