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60"/>
  </p:notesMasterIdLst>
  <p:sldIdLst>
    <p:sldId id="294" r:id="rId2"/>
    <p:sldId id="353" r:id="rId3"/>
    <p:sldId id="304" r:id="rId4"/>
    <p:sldId id="356" r:id="rId5"/>
    <p:sldId id="305" r:id="rId6"/>
    <p:sldId id="348" r:id="rId7"/>
    <p:sldId id="313" r:id="rId8"/>
    <p:sldId id="314" r:id="rId9"/>
    <p:sldId id="320" r:id="rId10"/>
    <p:sldId id="347" r:id="rId11"/>
    <p:sldId id="350" r:id="rId12"/>
    <p:sldId id="332" r:id="rId13"/>
    <p:sldId id="338" r:id="rId14"/>
    <p:sldId id="337" r:id="rId15"/>
    <p:sldId id="333" r:id="rId16"/>
    <p:sldId id="323" r:id="rId17"/>
    <p:sldId id="324" r:id="rId18"/>
    <p:sldId id="354" r:id="rId19"/>
    <p:sldId id="355" r:id="rId20"/>
    <p:sldId id="326" r:id="rId21"/>
    <p:sldId id="335" r:id="rId22"/>
    <p:sldId id="327" r:id="rId23"/>
    <p:sldId id="328" r:id="rId24"/>
    <p:sldId id="308" r:id="rId25"/>
    <p:sldId id="352" r:id="rId26"/>
    <p:sldId id="341" r:id="rId27"/>
    <p:sldId id="342" r:id="rId28"/>
    <p:sldId id="296" r:id="rId29"/>
    <p:sldId id="267" r:id="rId30"/>
    <p:sldId id="298" r:id="rId31"/>
    <p:sldId id="299" r:id="rId32"/>
    <p:sldId id="300" r:id="rId33"/>
    <p:sldId id="301" r:id="rId34"/>
    <p:sldId id="302" r:id="rId35"/>
    <p:sldId id="357" r:id="rId36"/>
    <p:sldId id="358" r:id="rId37"/>
    <p:sldId id="258" r:id="rId38"/>
    <p:sldId id="264" r:id="rId39"/>
    <p:sldId id="262" r:id="rId40"/>
    <p:sldId id="263" r:id="rId41"/>
    <p:sldId id="265" r:id="rId42"/>
    <p:sldId id="268" r:id="rId43"/>
    <p:sldId id="269" r:id="rId44"/>
    <p:sldId id="270" r:id="rId45"/>
    <p:sldId id="271" r:id="rId46"/>
    <p:sldId id="272" r:id="rId47"/>
    <p:sldId id="275" r:id="rId48"/>
    <p:sldId id="276" r:id="rId49"/>
    <p:sldId id="277" r:id="rId50"/>
    <p:sldId id="278" r:id="rId51"/>
    <p:sldId id="283" r:id="rId52"/>
    <p:sldId id="286" r:id="rId53"/>
    <p:sldId id="289" r:id="rId54"/>
    <p:sldId id="290" r:id="rId55"/>
    <p:sldId id="291" r:id="rId56"/>
    <p:sldId id="292" r:id="rId57"/>
    <p:sldId id="293" r:id="rId58"/>
    <p:sldId id="295" r:id="rId59"/>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2B2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53"/>
    <p:restoredTop sz="94580"/>
  </p:normalViewPr>
  <p:slideViewPr>
    <p:cSldViewPr snapToGrid="0" snapToObjects="1">
      <p:cViewPr>
        <p:scale>
          <a:sx n="109" d="100"/>
          <a:sy n="109" d="100"/>
        </p:scale>
        <p:origin x="2152"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3D482-F1D7-6D43-ABB0-3B8BA945A2A7}" type="datetimeFigureOut">
              <a:rPr lang="it-IT" smtClean="0"/>
              <a:t>11/04/17</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FCCAA-B779-FA4E-AB90-7960CCC57BD6}" type="slidenum">
              <a:rPr lang="it-IT" smtClean="0"/>
              <a:t>‹n.›</a:t>
            </a:fld>
            <a:endParaRPr lang="it-IT"/>
          </a:p>
        </p:txBody>
      </p:sp>
    </p:spTree>
    <p:extLst>
      <p:ext uri="{BB962C8B-B14F-4D97-AF65-F5344CB8AC3E}">
        <p14:creationId xmlns:p14="http://schemas.microsoft.com/office/powerpoint/2010/main" val="101814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BarCamp" TargetMode="External"/><Relationship Id="rId4" Type="http://schemas.openxmlformats.org/officeDocument/2006/relationships/hyperlink" Target="https://en.wikipedia.org/wiki/John_Resig" TargetMode="External"/><Relationship Id="rId5" Type="http://schemas.openxmlformats.org/officeDocument/2006/relationships/hyperlink" Target="https://en.wikipedia.org/wiki/CssQuery" TargetMode="External"/><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BarCamp" TargetMode="External"/><Relationship Id="rId4" Type="http://schemas.openxmlformats.org/officeDocument/2006/relationships/hyperlink" Target="https://en.wikipedia.org/wiki/John_Resig" TargetMode="External"/><Relationship Id="rId5" Type="http://schemas.openxmlformats.org/officeDocument/2006/relationships/hyperlink" Target="https://en.wikipedia.org/wiki/CssQuery" TargetMode="External"/><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3</a:t>
            </a:fld>
            <a:endParaRPr lang="en-GB"/>
          </a:p>
        </p:txBody>
      </p:sp>
    </p:spTree>
    <p:extLst>
      <p:ext uri="{BB962C8B-B14F-4D97-AF65-F5344CB8AC3E}">
        <p14:creationId xmlns:p14="http://schemas.microsoft.com/office/powerpoint/2010/main" val="624717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43</a:t>
            </a:fld>
            <a:endParaRPr lang="en-GB"/>
          </a:p>
        </p:txBody>
      </p:sp>
    </p:spTree>
    <p:extLst>
      <p:ext uri="{BB962C8B-B14F-4D97-AF65-F5344CB8AC3E}">
        <p14:creationId xmlns:p14="http://schemas.microsoft.com/office/powerpoint/2010/main" val="1462359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44</a:t>
            </a:fld>
            <a:endParaRPr lang="en-GB"/>
          </a:p>
        </p:txBody>
      </p:sp>
    </p:spTree>
    <p:extLst>
      <p:ext uri="{BB962C8B-B14F-4D97-AF65-F5344CB8AC3E}">
        <p14:creationId xmlns:p14="http://schemas.microsoft.com/office/powerpoint/2010/main" val="419547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45</a:t>
            </a:fld>
            <a:endParaRPr lang="en-GB"/>
          </a:p>
        </p:txBody>
      </p:sp>
    </p:spTree>
    <p:extLst>
      <p:ext uri="{BB962C8B-B14F-4D97-AF65-F5344CB8AC3E}">
        <p14:creationId xmlns:p14="http://schemas.microsoft.com/office/powerpoint/2010/main" val="1084783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46</a:t>
            </a:fld>
            <a:endParaRPr lang="en-GB"/>
          </a:p>
        </p:txBody>
      </p:sp>
    </p:spTree>
    <p:extLst>
      <p:ext uri="{BB962C8B-B14F-4D97-AF65-F5344CB8AC3E}">
        <p14:creationId xmlns:p14="http://schemas.microsoft.com/office/powerpoint/2010/main" val="1428494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http://noeticforce.com/best-Javascript-frameworks-for-single-page-modern-web-applications</a:t>
            </a:r>
          </a:p>
          <a:p>
            <a:r>
              <a:rPr lang="en-GB" dirty="0" smtClean="0"/>
              <a:t>http://tutorialzine.com/2015/12/the-languages-and-frameworks-you-should-learn-in-2016/</a:t>
            </a:r>
          </a:p>
          <a:p>
            <a:r>
              <a:rPr lang="en-GB" dirty="0" smtClean="0"/>
              <a:t>https://colorlib.com/wp/javascript-frameworks/</a:t>
            </a:r>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47</a:t>
            </a:fld>
            <a:endParaRPr lang="en-GB"/>
          </a:p>
        </p:txBody>
      </p:sp>
    </p:spTree>
    <p:extLst>
      <p:ext uri="{BB962C8B-B14F-4D97-AF65-F5344CB8AC3E}">
        <p14:creationId xmlns:p14="http://schemas.microsoft.com/office/powerpoint/2010/main" val="1904179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http://noeticforce.com/best-Javascript-frameworks-for-single-page-modern-web-applications</a:t>
            </a:r>
          </a:p>
          <a:p>
            <a:r>
              <a:rPr lang="en-GB" dirty="0" smtClean="0"/>
              <a:t>http://tutorialzine.com/2015/12/the-languages-and-frameworks-you-should-learn-in-2016/</a:t>
            </a:r>
          </a:p>
          <a:p>
            <a:r>
              <a:rPr lang="en-GB" dirty="0" smtClean="0"/>
              <a:t>https://colorlib.com/wp/javascript-frameworks/</a:t>
            </a:r>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48</a:t>
            </a:fld>
            <a:endParaRPr lang="en-GB"/>
          </a:p>
        </p:txBody>
      </p:sp>
    </p:spTree>
    <p:extLst>
      <p:ext uri="{BB962C8B-B14F-4D97-AF65-F5344CB8AC3E}">
        <p14:creationId xmlns:p14="http://schemas.microsoft.com/office/powerpoint/2010/main" val="1504265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49</a:t>
            </a:fld>
            <a:endParaRPr lang="en-GB"/>
          </a:p>
        </p:txBody>
      </p:sp>
    </p:spTree>
    <p:extLst>
      <p:ext uri="{BB962C8B-B14F-4D97-AF65-F5344CB8AC3E}">
        <p14:creationId xmlns:p14="http://schemas.microsoft.com/office/powerpoint/2010/main" val="262763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http://noeticforce.com/best-Javascript-frameworks-for-single-page-modern-web-applications</a:t>
            </a:r>
          </a:p>
          <a:p>
            <a:r>
              <a:rPr lang="en-GB" dirty="0" smtClean="0"/>
              <a:t>http://tutorialzine.com/2015/12/the-languages-and-frameworks-you-should-learn-in-2016/</a:t>
            </a:r>
          </a:p>
          <a:p>
            <a:r>
              <a:rPr lang="en-GB" dirty="0" smtClean="0"/>
              <a:t>https://colorlib.com/wp/javascript-frameworks/</a:t>
            </a:r>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50</a:t>
            </a:fld>
            <a:endParaRPr lang="en-GB"/>
          </a:p>
        </p:txBody>
      </p:sp>
    </p:spTree>
    <p:extLst>
      <p:ext uri="{BB962C8B-B14F-4D97-AF65-F5344CB8AC3E}">
        <p14:creationId xmlns:p14="http://schemas.microsoft.com/office/powerpoint/2010/main" val="1324992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Declarative: </a:t>
            </a:r>
            <a:r>
              <a:rPr lang="en-GB" sz="1200" b="0" i="0" kern="1200" dirty="0" smtClean="0">
                <a:solidFill>
                  <a:schemeClr val="tx1"/>
                </a:solidFill>
                <a:effectLst/>
                <a:latin typeface="+mn-lt"/>
                <a:ea typeface="+mn-ea"/>
                <a:cs typeface="+mn-cs"/>
              </a:rPr>
              <a:t>React makes it painless to create interactive UIs. Design simple views for each state in your application, and React will efficiently update and render just the right components when your data changes.</a:t>
            </a:r>
          </a:p>
          <a:p>
            <a:r>
              <a:rPr lang="en-GB" sz="1200" b="0" i="0" kern="1200" dirty="0" smtClean="0">
                <a:solidFill>
                  <a:schemeClr val="tx1"/>
                </a:solidFill>
                <a:effectLst/>
                <a:latin typeface="+mn-lt"/>
                <a:ea typeface="+mn-ea"/>
                <a:cs typeface="+mn-cs"/>
              </a:rPr>
              <a:t>Declarative views make your code more predictable and easier to debug.</a:t>
            </a: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Component-Based: </a:t>
            </a:r>
            <a:r>
              <a:rPr lang="en-GB" sz="1200" b="0" i="0" kern="1200" dirty="0" smtClean="0">
                <a:solidFill>
                  <a:schemeClr val="tx1"/>
                </a:solidFill>
                <a:effectLst/>
                <a:latin typeface="+mn-lt"/>
                <a:ea typeface="+mn-ea"/>
                <a:cs typeface="+mn-cs"/>
              </a:rPr>
              <a:t>Build encapsulated components that manage their own state, then compose them to make complex UIs.</a:t>
            </a:r>
          </a:p>
          <a:p>
            <a:r>
              <a:rPr lang="en-GB" sz="1200" b="0" i="0" kern="1200" dirty="0" smtClean="0">
                <a:solidFill>
                  <a:schemeClr val="tx1"/>
                </a:solidFill>
                <a:effectLst/>
                <a:latin typeface="+mn-lt"/>
                <a:ea typeface="+mn-ea"/>
                <a:cs typeface="+mn-cs"/>
              </a:rPr>
              <a:t>Since component logic is written in JavaScript instead of templates, you can easily pass rich data through your app and keep state out of the DOM.</a:t>
            </a:r>
          </a:p>
          <a:p>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51</a:t>
            </a:fld>
            <a:endParaRPr lang="en-GB"/>
          </a:p>
        </p:txBody>
      </p:sp>
    </p:spTree>
    <p:extLst>
      <p:ext uri="{BB962C8B-B14F-4D97-AF65-F5344CB8AC3E}">
        <p14:creationId xmlns:p14="http://schemas.microsoft.com/office/powerpoint/2010/main" val="653047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err="1" smtClean="0">
                <a:solidFill>
                  <a:schemeClr val="tx1"/>
                </a:solidFill>
                <a:effectLst/>
                <a:latin typeface="+mn-lt"/>
                <a:ea typeface="+mn-ea"/>
                <a:cs typeface="+mn-cs"/>
              </a:rPr>
              <a:t>FastBoot</a:t>
            </a:r>
            <a:r>
              <a:rPr lang="en-GB" sz="1200" b="1" i="0" kern="1200" dirty="0" smtClean="0">
                <a:solidFill>
                  <a:schemeClr val="tx1"/>
                </a:solidFill>
                <a:effectLst/>
                <a:latin typeface="+mn-lt"/>
                <a:ea typeface="+mn-ea"/>
                <a:cs typeface="+mn-cs"/>
              </a:rPr>
              <a:t>.</a:t>
            </a:r>
            <a:r>
              <a:rPr lang="en-GB" sz="1200" b="1"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An Ember CLI </a:t>
            </a:r>
            <a:r>
              <a:rPr lang="en-GB" sz="1200" b="0" i="0" kern="1200" dirty="0" err="1" smtClean="0">
                <a:solidFill>
                  <a:schemeClr val="tx1"/>
                </a:solidFill>
                <a:effectLst/>
                <a:latin typeface="+mn-lt"/>
                <a:ea typeface="+mn-ea"/>
                <a:cs typeface="+mn-cs"/>
              </a:rPr>
              <a:t>addon</a:t>
            </a:r>
            <a:r>
              <a:rPr lang="en-GB" sz="1200" b="0" i="0" kern="1200" dirty="0" smtClean="0">
                <a:solidFill>
                  <a:schemeClr val="tx1"/>
                </a:solidFill>
                <a:effectLst/>
                <a:latin typeface="+mn-lt"/>
                <a:ea typeface="+mn-ea"/>
                <a:cs typeface="+mn-cs"/>
              </a:rPr>
              <a:t> that allows you to render and serve Ember.js apps on the server. Using </a:t>
            </a:r>
            <a:r>
              <a:rPr lang="en-GB" sz="1200" b="0" i="0" kern="1200" dirty="0" err="1" smtClean="0">
                <a:solidFill>
                  <a:schemeClr val="tx1"/>
                </a:solidFill>
                <a:effectLst/>
                <a:latin typeface="+mn-lt"/>
                <a:ea typeface="+mn-ea"/>
                <a:cs typeface="+mn-cs"/>
              </a:rPr>
              <a:t>FastBoot</a:t>
            </a:r>
            <a:r>
              <a:rPr lang="en-GB" sz="1200" b="0" i="0" kern="1200" dirty="0" smtClean="0">
                <a:solidFill>
                  <a:schemeClr val="tx1"/>
                </a:solidFill>
                <a:effectLst/>
                <a:latin typeface="+mn-lt"/>
                <a:ea typeface="+mn-ea"/>
                <a:cs typeface="+mn-cs"/>
              </a:rPr>
              <a:t>, you can serve rendered HTML to browsers and other clients without requiring them to download JavaScript assets.</a:t>
            </a:r>
          </a:p>
          <a:p>
            <a:endParaRPr lang="en-US"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Ember's internals and most of the code you will write in your applications takes place in a run loop. The </a:t>
            </a:r>
            <a:r>
              <a:rPr lang="en-GB" sz="1200" b="1" i="0" kern="1200" dirty="0" smtClean="0">
                <a:solidFill>
                  <a:schemeClr val="tx1"/>
                </a:solidFill>
                <a:effectLst/>
                <a:latin typeface="+mn-lt"/>
                <a:ea typeface="+mn-ea"/>
                <a:cs typeface="+mn-cs"/>
              </a:rPr>
              <a:t>run loop </a:t>
            </a:r>
            <a:r>
              <a:rPr lang="en-GB" sz="1200" b="0" i="0" kern="1200" dirty="0" smtClean="0">
                <a:solidFill>
                  <a:schemeClr val="tx1"/>
                </a:solidFill>
                <a:effectLst/>
                <a:latin typeface="+mn-lt"/>
                <a:ea typeface="+mn-ea"/>
                <a:cs typeface="+mn-cs"/>
              </a:rPr>
              <a:t>is used to batch, and order (or reorder) work in a way that is most effective and efficient.</a:t>
            </a:r>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52</a:t>
            </a:fld>
            <a:endParaRPr lang="en-GB"/>
          </a:p>
        </p:txBody>
      </p:sp>
    </p:spTree>
    <p:extLst>
      <p:ext uri="{BB962C8B-B14F-4D97-AF65-F5344CB8AC3E}">
        <p14:creationId xmlns:p14="http://schemas.microsoft.com/office/powerpoint/2010/main" val="24613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jQuery was originally released in January 2006 at </a:t>
            </a:r>
            <a:r>
              <a:rPr lang="en-GB" sz="1200" b="0" i="0" u="none" strike="noStrike" kern="1200" dirty="0" err="1" smtClean="0">
                <a:solidFill>
                  <a:schemeClr val="tx1"/>
                </a:solidFill>
                <a:effectLst/>
                <a:latin typeface="+mn-lt"/>
                <a:ea typeface="+mn-ea"/>
                <a:cs typeface="+mn-cs"/>
                <a:hlinkClick r:id="rId3" tooltip="BarCamp"/>
              </a:rPr>
              <a:t>BarCamp</a:t>
            </a:r>
            <a:r>
              <a:rPr lang="en-GB" sz="1200" b="0" i="0" kern="1200" dirty="0" smtClean="0">
                <a:solidFill>
                  <a:schemeClr val="tx1"/>
                </a:solidFill>
                <a:effectLst/>
                <a:latin typeface="+mn-lt"/>
                <a:ea typeface="+mn-ea"/>
                <a:cs typeface="+mn-cs"/>
              </a:rPr>
              <a:t> NYC by </a:t>
            </a:r>
            <a:r>
              <a:rPr lang="en-GB" sz="1200" b="0" i="0" u="none" strike="noStrike" kern="1200" dirty="0" smtClean="0">
                <a:solidFill>
                  <a:schemeClr val="tx1"/>
                </a:solidFill>
                <a:effectLst/>
                <a:latin typeface="+mn-lt"/>
                <a:ea typeface="+mn-ea"/>
                <a:cs typeface="+mn-cs"/>
                <a:hlinkClick r:id="rId4" tooltip="John Resig"/>
              </a:rPr>
              <a:t>John </a:t>
            </a:r>
            <a:r>
              <a:rPr lang="en-GB" sz="1200" b="0" i="0" u="none" strike="noStrike" kern="1200" dirty="0" err="1" smtClean="0">
                <a:solidFill>
                  <a:schemeClr val="tx1"/>
                </a:solidFill>
                <a:effectLst/>
                <a:latin typeface="+mn-lt"/>
                <a:ea typeface="+mn-ea"/>
                <a:cs typeface="+mn-cs"/>
                <a:hlinkClick r:id="rId4" tooltip="John Resig"/>
              </a:rPr>
              <a:t>Resig</a:t>
            </a:r>
            <a:r>
              <a:rPr lang="en-GB" sz="1200" b="0" i="0" kern="1200" dirty="0" smtClean="0">
                <a:solidFill>
                  <a:schemeClr val="tx1"/>
                </a:solidFill>
                <a:effectLst/>
                <a:latin typeface="+mn-lt"/>
                <a:ea typeface="+mn-ea"/>
                <a:cs typeface="+mn-cs"/>
              </a:rPr>
              <a:t> and was influenced by Dean Edwards' earlier </a:t>
            </a:r>
            <a:r>
              <a:rPr lang="en-GB" sz="1200" b="0" i="0" u="none" strike="noStrike" kern="1200" dirty="0" err="1" smtClean="0">
                <a:solidFill>
                  <a:schemeClr val="tx1"/>
                </a:solidFill>
                <a:effectLst/>
                <a:latin typeface="+mn-lt"/>
                <a:ea typeface="+mn-ea"/>
                <a:cs typeface="+mn-cs"/>
                <a:hlinkClick r:id="rId5" tooltip="CssQuery"/>
              </a:rPr>
              <a:t>cssQuery</a:t>
            </a:r>
            <a:r>
              <a:rPr lang="en-GB" sz="1200" b="0" i="0" u="none" strike="noStrike" kern="1200" smtClean="0">
                <a:solidFill>
                  <a:schemeClr val="tx1"/>
                </a:solidFill>
                <a:effectLst/>
                <a:latin typeface="+mn-lt"/>
                <a:ea typeface="+mn-ea"/>
                <a:cs typeface="+mn-cs"/>
              </a:rPr>
              <a:t> </a:t>
            </a:r>
            <a:r>
              <a:rPr lang="en-GB" sz="1200" b="0" i="0" kern="1200" smtClean="0">
                <a:solidFill>
                  <a:schemeClr val="tx1"/>
                </a:solidFill>
                <a:effectLst/>
                <a:latin typeface="+mn-lt"/>
                <a:ea typeface="+mn-ea"/>
                <a:cs typeface="+mn-cs"/>
              </a:rPr>
              <a:t>library</a:t>
            </a:r>
            <a:r>
              <a:rPr lang="en-GB" sz="1200" b="0" i="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29</a:t>
            </a:fld>
            <a:endParaRPr lang="en-GB"/>
          </a:p>
        </p:txBody>
      </p:sp>
    </p:spTree>
    <p:extLst>
      <p:ext uri="{BB962C8B-B14F-4D97-AF65-F5344CB8AC3E}">
        <p14:creationId xmlns:p14="http://schemas.microsoft.com/office/powerpoint/2010/main" val="101757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53</a:t>
            </a:fld>
            <a:endParaRPr lang="en-GB"/>
          </a:p>
        </p:txBody>
      </p:sp>
    </p:spTree>
    <p:extLst>
      <p:ext uri="{BB962C8B-B14F-4D97-AF65-F5344CB8AC3E}">
        <p14:creationId xmlns:p14="http://schemas.microsoft.com/office/powerpoint/2010/main" val="2138092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54</a:t>
            </a:fld>
            <a:endParaRPr lang="en-GB"/>
          </a:p>
        </p:txBody>
      </p:sp>
    </p:spTree>
    <p:extLst>
      <p:ext uri="{BB962C8B-B14F-4D97-AF65-F5344CB8AC3E}">
        <p14:creationId xmlns:p14="http://schemas.microsoft.com/office/powerpoint/2010/main" val="32668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55</a:t>
            </a:fld>
            <a:endParaRPr lang="en-GB"/>
          </a:p>
        </p:txBody>
      </p:sp>
    </p:spTree>
    <p:extLst>
      <p:ext uri="{BB962C8B-B14F-4D97-AF65-F5344CB8AC3E}">
        <p14:creationId xmlns:p14="http://schemas.microsoft.com/office/powerpoint/2010/main" val="2121697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56</a:t>
            </a:fld>
            <a:endParaRPr lang="en-GB"/>
          </a:p>
        </p:txBody>
      </p:sp>
    </p:spTree>
    <p:extLst>
      <p:ext uri="{BB962C8B-B14F-4D97-AF65-F5344CB8AC3E}">
        <p14:creationId xmlns:p14="http://schemas.microsoft.com/office/powerpoint/2010/main" val="389154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57</a:t>
            </a:fld>
            <a:endParaRPr lang="en-GB"/>
          </a:p>
        </p:txBody>
      </p:sp>
    </p:spTree>
    <p:extLst>
      <p:ext uri="{BB962C8B-B14F-4D97-AF65-F5344CB8AC3E}">
        <p14:creationId xmlns:p14="http://schemas.microsoft.com/office/powerpoint/2010/main" val="125624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B5FCCAA-B779-FA4E-AB90-7960CCC57BD6}" type="slidenum">
              <a:rPr lang="it-IT" smtClean="0"/>
              <a:t>33</a:t>
            </a:fld>
            <a:endParaRPr lang="it-IT"/>
          </a:p>
        </p:txBody>
      </p:sp>
    </p:spTree>
    <p:extLst>
      <p:ext uri="{BB962C8B-B14F-4D97-AF65-F5344CB8AC3E}">
        <p14:creationId xmlns:p14="http://schemas.microsoft.com/office/powerpoint/2010/main" val="53751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http://noeticforce.com/best-Javascript-frameworks-for-single-page-modern-web-applications</a:t>
            </a:r>
          </a:p>
          <a:p>
            <a:r>
              <a:rPr lang="en-GB" dirty="0" smtClean="0"/>
              <a:t>http://tutorialzine.com/2015/12/the-languages-and-frameworks-you-should-learn-in-2016/</a:t>
            </a:r>
          </a:p>
          <a:p>
            <a:r>
              <a:rPr lang="en-GB" dirty="0" smtClean="0"/>
              <a:t>https://colorlib.com/wp/javascript-frameworks/</a:t>
            </a:r>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37</a:t>
            </a:fld>
            <a:endParaRPr lang="en-GB"/>
          </a:p>
        </p:txBody>
      </p:sp>
    </p:spTree>
    <p:extLst>
      <p:ext uri="{BB962C8B-B14F-4D97-AF65-F5344CB8AC3E}">
        <p14:creationId xmlns:p14="http://schemas.microsoft.com/office/powerpoint/2010/main" val="1397131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Plain JavaScript along with jQuery has been used for years to build complex web interfaces but with lot more effort and complexity in code development and maintenance.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Use of JavaScript Frameworks give you </a:t>
            </a:r>
            <a:r>
              <a:rPr lang="en-GB" sz="1200" b="1" i="0" kern="1200" dirty="0" smtClean="0">
                <a:solidFill>
                  <a:schemeClr val="tx1"/>
                </a:solidFill>
                <a:effectLst/>
                <a:latin typeface="+mn-lt"/>
                <a:ea typeface="+mn-ea"/>
                <a:cs typeface="+mn-cs"/>
              </a:rPr>
              <a:t>space to focus on developing interactive elements of the user interface</a:t>
            </a:r>
            <a:r>
              <a:rPr lang="en-GB" sz="1200" b="0" i="0" kern="1200" dirty="0" smtClean="0">
                <a:solidFill>
                  <a:schemeClr val="tx1"/>
                </a:solidFill>
                <a:effectLst/>
                <a:latin typeface="+mn-lt"/>
                <a:ea typeface="+mn-ea"/>
                <a:cs typeface="+mn-cs"/>
              </a:rPr>
              <a:t> without worrying too much about code structure and code maintenance.</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Most of the JavaScript frameworks work on MVC design paradigm and enforce structure to ensure</a:t>
            </a:r>
            <a:r>
              <a:rPr lang="en-GB" sz="1200" b="1" i="0" kern="1200" dirty="0" smtClean="0">
                <a:solidFill>
                  <a:schemeClr val="tx1"/>
                </a:solidFill>
                <a:effectLst/>
                <a:latin typeface="+mn-lt"/>
                <a:ea typeface="+mn-ea"/>
                <a:cs typeface="+mn-cs"/>
              </a:rPr>
              <a:t> more scalable, reusable, maintainable JavaScript code</a:t>
            </a:r>
            <a:r>
              <a:rPr lang="en-GB" sz="1200" b="0" i="0" kern="1200" dirty="0" smtClean="0">
                <a:solidFill>
                  <a:schemeClr val="tx1"/>
                </a:solidFill>
                <a:effectLst/>
                <a:latin typeface="+mn-lt"/>
                <a:ea typeface="+mn-ea"/>
                <a:cs typeface="+mn-cs"/>
              </a:rPr>
              <a:t>. </a:t>
            </a:r>
          </a:p>
          <a:p>
            <a:r>
              <a:rPr lang="en-GB" sz="1200" b="0" i="0" kern="1200" dirty="0" smtClean="0">
                <a:solidFill>
                  <a:schemeClr val="tx1"/>
                </a:solidFill>
                <a:effectLst/>
                <a:latin typeface="+mn-lt"/>
                <a:ea typeface="+mn-ea"/>
                <a:cs typeface="+mn-cs"/>
              </a:rPr>
              <a:t>It however is not necessary that all frameworks ride on MVC pattern, there are many variations to it and one has choice to go with MV*, MVVM, MVP as is best suited to the project needs.</a:t>
            </a:r>
          </a:p>
          <a:p>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38</a:t>
            </a:fld>
            <a:endParaRPr lang="en-GB"/>
          </a:p>
        </p:txBody>
      </p:sp>
    </p:spTree>
    <p:extLst>
      <p:ext uri="{BB962C8B-B14F-4D97-AF65-F5344CB8AC3E}">
        <p14:creationId xmlns:p14="http://schemas.microsoft.com/office/powerpoint/2010/main" val="348952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39</a:t>
            </a:fld>
            <a:endParaRPr lang="en-GB"/>
          </a:p>
        </p:txBody>
      </p:sp>
    </p:spTree>
    <p:extLst>
      <p:ext uri="{BB962C8B-B14F-4D97-AF65-F5344CB8AC3E}">
        <p14:creationId xmlns:p14="http://schemas.microsoft.com/office/powerpoint/2010/main" val="2081219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40</a:t>
            </a:fld>
            <a:endParaRPr lang="en-GB"/>
          </a:p>
        </p:txBody>
      </p:sp>
    </p:spTree>
    <p:extLst>
      <p:ext uri="{BB962C8B-B14F-4D97-AF65-F5344CB8AC3E}">
        <p14:creationId xmlns:p14="http://schemas.microsoft.com/office/powerpoint/2010/main" val="170640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jQuery was originally released in January 2006 at </a:t>
            </a:r>
            <a:r>
              <a:rPr lang="en-GB" sz="1200" b="0" i="0" u="none" strike="noStrike" kern="1200" dirty="0" err="1" smtClean="0">
                <a:solidFill>
                  <a:schemeClr val="tx1"/>
                </a:solidFill>
                <a:effectLst/>
                <a:latin typeface="+mn-lt"/>
                <a:ea typeface="+mn-ea"/>
                <a:cs typeface="+mn-cs"/>
                <a:hlinkClick r:id="rId3" tooltip="BarCamp"/>
              </a:rPr>
              <a:t>BarCamp</a:t>
            </a:r>
            <a:r>
              <a:rPr lang="en-GB" sz="1200" b="0" i="0" kern="1200" dirty="0" smtClean="0">
                <a:solidFill>
                  <a:schemeClr val="tx1"/>
                </a:solidFill>
                <a:effectLst/>
                <a:latin typeface="+mn-lt"/>
                <a:ea typeface="+mn-ea"/>
                <a:cs typeface="+mn-cs"/>
              </a:rPr>
              <a:t> NYC by </a:t>
            </a:r>
            <a:r>
              <a:rPr lang="en-GB" sz="1200" b="0" i="0" u="none" strike="noStrike" kern="1200" dirty="0" smtClean="0">
                <a:solidFill>
                  <a:schemeClr val="tx1"/>
                </a:solidFill>
                <a:effectLst/>
                <a:latin typeface="+mn-lt"/>
                <a:ea typeface="+mn-ea"/>
                <a:cs typeface="+mn-cs"/>
                <a:hlinkClick r:id="rId4" tooltip="John Resig"/>
              </a:rPr>
              <a:t>John </a:t>
            </a:r>
            <a:r>
              <a:rPr lang="en-GB" sz="1200" b="0" i="0" u="none" strike="noStrike" kern="1200" dirty="0" err="1" smtClean="0">
                <a:solidFill>
                  <a:schemeClr val="tx1"/>
                </a:solidFill>
                <a:effectLst/>
                <a:latin typeface="+mn-lt"/>
                <a:ea typeface="+mn-ea"/>
                <a:cs typeface="+mn-cs"/>
                <a:hlinkClick r:id="rId4" tooltip="John Resig"/>
              </a:rPr>
              <a:t>Resig</a:t>
            </a:r>
            <a:r>
              <a:rPr lang="en-GB" sz="1200" b="0" i="0" kern="1200" dirty="0" smtClean="0">
                <a:solidFill>
                  <a:schemeClr val="tx1"/>
                </a:solidFill>
                <a:effectLst/>
                <a:latin typeface="+mn-lt"/>
                <a:ea typeface="+mn-ea"/>
                <a:cs typeface="+mn-cs"/>
              </a:rPr>
              <a:t> and was influenced by Dean Edwards' earlier </a:t>
            </a:r>
            <a:r>
              <a:rPr lang="en-GB" sz="1200" b="0" i="0" u="none" strike="noStrike" kern="1200" dirty="0" err="1" smtClean="0">
                <a:solidFill>
                  <a:schemeClr val="tx1"/>
                </a:solidFill>
                <a:effectLst/>
                <a:latin typeface="+mn-lt"/>
                <a:ea typeface="+mn-ea"/>
                <a:cs typeface="+mn-cs"/>
                <a:hlinkClick r:id="rId5" tooltip="CssQuery"/>
              </a:rPr>
              <a:t>cssQuery</a:t>
            </a:r>
            <a:r>
              <a:rPr lang="en-GB" sz="1200" b="0" i="0" u="none" strike="noStrike"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library.</a:t>
            </a:r>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41</a:t>
            </a:fld>
            <a:endParaRPr lang="en-GB"/>
          </a:p>
        </p:txBody>
      </p:sp>
    </p:spTree>
    <p:extLst>
      <p:ext uri="{BB962C8B-B14F-4D97-AF65-F5344CB8AC3E}">
        <p14:creationId xmlns:p14="http://schemas.microsoft.com/office/powerpoint/2010/main" val="485841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http://noeticforce.com/best-Javascript-frameworks-for-single-page-modern-web-applications</a:t>
            </a:r>
          </a:p>
          <a:p>
            <a:r>
              <a:rPr lang="en-GB" dirty="0" smtClean="0"/>
              <a:t>http://tutorialzine.com/2015/12/the-languages-and-frameworks-you-should-learn-in-2016/</a:t>
            </a:r>
          </a:p>
          <a:p>
            <a:r>
              <a:rPr lang="en-GB" dirty="0" smtClean="0"/>
              <a:t>https://colorlib.com/wp/javascript-frameworks/</a:t>
            </a:r>
            <a:endParaRPr lang="en-GB" dirty="0"/>
          </a:p>
        </p:txBody>
      </p:sp>
      <p:sp>
        <p:nvSpPr>
          <p:cNvPr id="4" name="Slide Number Placeholder 3"/>
          <p:cNvSpPr>
            <a:spLocks noGrp="1"/>
          </p:cNvSpPr>
          <p:nvPr>
            <p:ph type="sldNum" sz="quarter" idx="10"/>
          </p:nvPr>
        </p:nvSpPr>
        <p:spPr/>
        <p:txBody>
          <a:bodyPr/>
          <a:lstStyle/>
          <a:p>
            <a:fld id="{3DEBEB38-0C6A-45D3-9FB5-1F207716F616}" type="slidenum">
              <a:rPr lang="en-GB" smtClean="0"/>
              <a:pPr/>
              <a:t>42</a:t>
            </a:fld>
            <a:endParaRPr lang="en-GB"/>
          </a:p>
        </p:txBody>
      </p:sp>
    </p:spTree>
    <p:extLst>
      <p:ext uri="{BB962C8B-B14F-4D97-AF65-F5344CB8AC3E}">
        <p14:creationId xmlns:p14="http://schemas.microsoft.com/office/powerpoint/2010/main" val="179672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525FC72-D665-5346-8325-F1DF3577BB5E}" type="slidenum">
              <a:rPr lang="it-IT"/>
              <a:pPr>
                <a:defRPr/>
              </a:pPr>
              <a:t>‹n.›</a:t>
            </a:fld>
            <a:endParaRPr lang="it-IT"/>
          </a:p>
        </p:txBody>
      </p:sp>
    </p:spTree>
    <p:extLst>
      <p:ext uri="{BB962C8B-B14F-4D97-AF65-F5344CB8AC3E}">
        <p14:creationId xmlns:p14="http://schemas.microsoft.com/office/powerpoint/2010/main" val="3471479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3F9C43A-C996-6A4A-9B89-231A1DDCDFD0}" type="slidenum">
              <a:rPr lang="it-IT"/>
              <a:pPr>
                <a:defRPr/>
              </a:pPr>
              <a:t>‹n.›</a:t>
            </a:fld>
            <a:endParaRPr lang="it-IT"/>
          </a:p>
        </p:txBody>
      </p:sp>
    </p:spTree>
    <p:extLst>
      <p:ext uri="{BB962C8B-B14F-4D97-AF65-F5344CB8AC3E}">
        <p14:creationId xmlns:p14="http://schemas.microsoft.com/office/powerpoint/2010/main" val="290940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E93A44F-3438-C24C-8F21-6A9874FE4558}" type="slidenum">
              <a:rPr lang="it-IT"/>
              <a:pPr>
                <a:defRPr/>
              </a:pPr>
              <a:t>‹n.›</a:t>
            </a:fld>
            <a:endParaRPr lang="it-IT"/>
          </a:p>
        </p:txBody>
      </p:sp>
    </p:spTree>
    <p:extLst>
      <p:ext uri="{BB962C8B-B14F-4D97-AF65-F5344CB8AC3E}">
        <p14:creationId xmlns:p14="http://schemas.microsoft.com/office/powerpoint/2010/main" val="38987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26D1B6F-31EF-E745-9C5A-EDF9734D5298}" type="slidenum">
              <a:rPr lang="it-IT"/>
              <a:pPr>
                <a:defRPr/>
              </a:pPr>
              <a:t>‹n.›</a:t>
            </a:fld>
            <a:endParaRPr lang="it-IT"/>
          </a:p>
        </p:txBody>
      </p:sp>
    </p:spTree>
    <p:extLst>
      <p:ext uri="{BB962C8B-B14F-4D97-AF65-F5344CB8AC3E}">
        <p14:creationId xmlns:p14="http://schemas.microsoft.com/office/powerpoint/2010/main" val="91981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B68E27D-1957-0846-81FA-BD983AA24488}" type="slidenum">
              <a:rPr lang="it-IT"/>
              <a:pPr>
                <a:defRPr/>
              </a:pPr>
              <a:t>‹n.›</a:t>
            </a:fld>
            <a:endParaRPr lang="it-IT"/>
          </a:p>
        </p:txBody>
      </p:sp>
    </p:spTree>
    <p:extLst>
      <p:ext uri="{BB962C8B-B14F-4D97-AF65-F5344CB8AC3E}">
        <p14:creationId xmlns:p14="http://schemas.microsoft.com/office/powerpoint/2010/main" val="331218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E21AE0C-F40D-0A4A-B222-8898304C4EC9}" type="slidenum">
              <a:rPr lang="it-IT"/>
              <a:pPr>
                <a:defRPr/>
              </a:pPr>
              <a:t>‹n.›</a:t>
            </a:fld>
            <a:endParaRPr lang="it-IT"/>
          </a:p>
        </p:txBody>
      </p:sp>
    </p:spTree>
    <p:extLst>
      <p:ext uri="{BB962C8B-B14F-4D97-AF65-F5344CB8AC3E}">
        <p14:creationId xmlns:p14="http://schemas.microsoft.com/office/powerpoint/2010/main" val="141157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629F55D4-5BF7-6645-89F8-19FB99C40E86}" type="slidenum">
              <a:rPr lang="it-IT"/>
              <a:pPr>
                <a:defRPr/>
              </a:pPr>
              <a:t>‹n.›</a:t>
            </a:fld>
            <a:endParaRPr lang="it-IT"/>
          </a:p>
        </p:txBody>
      </p:sp>
    </p:spTree>
    <p:extLst>
      <p:ext uri="{BB962C8B-B14F-4D97-AF65-F5344CB8AC3E}">
        <p14:creationId xmlns:p14="http://schemas.microsoft.com/office/powerpoint/2010/main" val="1170979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08DF2C34-599C-094A-BED0-19DA49FD9F46}" type="slidenum">
              <a:rPr lang="it-IT"/>
              <a:pPr>
                <a:defRPr/>
              </a:pPr>
              <a:t>‹n.›</a:t>
            </a:fld>
            <a:endParaRPr lang="it-IT"/>
          </a:p>
        </p:txBody>
      </p:sp>
    </p:spTree>
    <p:extLst>
      <p:ext uri="{BB962C8B-B14F-4D97-AF65-F5344CB8AC3E}">
        <p14:creationId xmlns:p14="http://schemas.microsoft.com/office/powerpoint/2010/main" val="245549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412BBEE5-AED2-9043-BE2E-77F4A4722F00}" type="slidenum">
              <a:rPr lang="it-IT"/>
              <a:pPr>
                <a:defRPr/>
              </a:pPr>
              <a:t>‹n.›</a:t>
            </a:fld>
            <a:endParaRPr lang="it-IT"/>
          </a:p>
        </p:txBody>
      </p:sp>
    </p:spTree>
    <p:extLst>
      <p:ext uri="{BB962C8B-B14F-4D97-AF65-F5344CB8AC3E}">
        <p14:creationId xmlns:p14="http://schemas.microsoft.com/office/powerpoint/2010/main" val="80995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4B0D3F6-BAEA-E642-BB34-DF03DB6E1448}" type="slidenum">
              <a:rPr lang="it-IT"/>
              <a:pPr>
                <a:defRPr/>
              </a:pPr>
              <a:t>‹n.›</a:t>
            </a:fld>
            <a:endParaRPr lang="it-IT"/>
          </a:p>
        </p:txBody>
      </p:sp>
    </p:spTree>
    <p:extLst>
      <p:ext uri="{BB962C8B-B14F-4D97-AF65-F5344CB8AC3E}">
        <p14:creationId xmlns:p14="http://schemas.microsoft.com/office/powerpoint/2010/main" val="241487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Trascinare l'immagine su un segnaposto o fare clic sull'icona per aggiungerla</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CBA06C2-54DC-0847-8413-EA0B58139391}" type="slidenum">
              <a:rPr lang="it-IT"/>
              <a:pPr>
                <a:defRPr/>
              </a:pPr>
              <a:t>‹n.›</a:t>
            </a:fld>
            <a:endParaRPr lang="it-IT"/>
          </a:p>
        </p:txBody>
      </p:sp>
    </p:spTree>
    <p:extLst>
      <p:ext uri="{BB962C8B-B14F-4D97-AF65-F5344CB8AC3E}">
        <p14:creationId xmlns:p14="http://schemas.microsoft.com/office/powerpoint/2010/main" val="10223274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5B576F1D-227C-0A4E-9845-DC282D9F157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3.org/DOM/" TargetMode="External"/><Relationship Id="rId3" Type="http://schemas.openxmlformats.org/officeDocument/2006/relationships/hyperlink" Target="https://dom.spec.whatwg.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eveloper.mozilla.org/en-US/docs/DOM/document" TargetMode="External"/><Relationship Id="rId3" Type="http://schemas.openxmlformats.org/officeDocument/2006/relationships/hyperlink" Target="https://developer.mozilla.org/en-US/docs/DOM/window"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2.xml.rels><?xml version="1.0" encoding="UTF-8" standalone="yes"?>
<Relationships xmlns="http://schemas.openxmlformats.org/package/2006/relationships"><Relationship Id="rId11" Type="http://schemas.openxmlformats.org/officeDocument/2006/relationships/hyperlink" Target="https://developer.mozilla.org/en-US/docs/DOM/window.content" TargetMode="External"/><Relationship Id="rId12" Type="http://schemas.openxmlformats.org/officeDocument/2006/relationships/hyperlink" Target="https://developer.mozilla.org/en-US/docs/DOM/window.onload" TargetMode="External"/><Relationship Id="rId13" Type="http://schemas.openxmlformats.org/officeDocument/2006/relationships/hyperlink" Target="https://developer.mozilla.org/en-US/docs/DOM/window.dump" TargetMode="External"/><Relationship Id="rId14" Type="http://schemas.openxmlformats.org/officeDocument/2006/relationships/hyperlink" Target="https://developer.mozilla.org/en-US/docs/DOM/window.scrollTo" TargetMode="External"/><Relationship Id="rId1" Type="http://schemas.openxmlformats.org/officeDocument/2006/relationships/slideLayout" Target="../slideLayouts/slideLayout2.xml"/><Relationship Id="rId2" Type="http://schemas.openxmlformats.org/officeDocument/2006/relationships/hyperlink" Target="https://developer.mozilla.org/en-US/docs/DOM/document.getElementById" TargetMode="External"/><Relationship Id="rId3" Type="http://schemas.openxmlformats.org/officeDocument/2006/relationships/hyperlink" Target="https://developer.mozilla.org/en-US/docs/Web/API/Element.getElementsByTagName" TargetMode="External"/><Relationship Id="rId4" Type="http://schemas.openxmlformats.org/officeDocument/2006/relationships/hyperlink" Target="https://developer.mozilla.org/en-US/docs/DOM/document.createElement" TargetMode="External"/><Relationship Id="rId5" Type="http://schemas.openxmlformats.org/officeDocument/2006/relationships/hyperlink" Target="https://developer.mozilla.org/en-US/docs/DOM/Node.appendChild" TargetMode="External"/><Relationship Id="rId6" Type="http://schemas.openxmlformats.org/officeDocument/2006/relationships/hyperlink" Target="https://developer.mozilla.org/en-US/docs/DOM/element.innerHTML" TargetMode="External"/><Relationship Id="rId7" Type="http://schemas.openxmlformats.org/officeDocument/2006/relationships/hyperlink" Target="https://developer.mozilla.org/en-US/docs/DOM/element.style" TargetMode="External"/><Relationship Id="rId8" Type="http://schemas.openxmlformats.org/officeDocument/2006/relationships/hyperlink" Target="https://developer.mozilla.org/en-US/docs/DOM/element.setAttribute" TargetMode="External"/><Relationship Id="rId9" Type="http://schemas.openxmlformats.org/officeDocument/2006/relationships/hyperlink" Target="https://developer.mozilla.org/en-US/docs/DOM/element.getAttribute" TargetMode="External"/><Relationship Id="rId10" Type="http://schemas.openxmlformats.org/officeDocument/2006/relationships/hyperlink" Target="https://developer.mozilla.org/en-US/docs/DOM/element.addEventListene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hyperlink" Target="https://en.wikipedia.org/wiki/BarCamp" TargetMode="External"/><Relationship Id="rId4" Type="http://schemas.openxmlformats.org/officeDocument/2006/relationships/hyperlink" Target="https://en.wikipedia.org/wiki/John_Resig"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714555"/>
            <a:ext cx="8229600" cy="1143000"/>
          </a:xfrm>
        </p:spPr>
        <p:txBody>
          <a:bodyPr/>
          <a:lstStyle/>
          <a:p>
            <a:r>
              <a:rPr lang="it-IT" sz="3200" dirty="0" err="1" smtClean="0"/>
              <a:t>Introduction</a:t>
            </a:r>
            <a:r>
              <a:rPr lang="it-IT" sz="3200" dirty="0" smtClean="0"/>
              <a:t> to </a:t>
            </a:r>
            <a:r>
              <a:rPr lang="it-IT" sz="3200" dirty="0" err="1" smtClean="0"/>
              <a:t>Javascript</a:t>
            </a:r>
            <a:r>
              <a:rPr lang="it-IT" sz="3200" dirty="0" smtClean="0"/>
              <a:t> </a:t>
            </a:r>
            <a:endParaRPr lang="it-IT" sz="3200" dirty="0"/>
          </a:p>
        </p:txBody>
      </p:sp>
    </p:spTree>
    <p:extLst>
      <p:ext uri="{BB962C8B-B14F-4D97-AF65-F5344CB8AC3E}">
        <p14:creationId xmlns:p14="http://schemas.microsoft.com/office/powerpoint/2010/main" val="869993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Object </a:t>
            </a:r>
            <a:r>
              <a:rPr lang="it-IT" sz="2400" dirty="0" err="1" smtClean="0"/>
              <a:t>literals</a:t>
            </a:r>
            <a:endParaRPr lang="it-IT" sz="2400" dirty="0"/>
          </a:p>
        </p:txBody>
      </p:sp>
      <p:sp>
        <p:nvSpPr>
          <p:cNvPr id="3" name="Segnaposto contenuto 2"/>
          <p:cNvSpPr>
            <a:spLocks noGrp="1"/>
          </p:cNvSpPr>
          <p:nvPr>
            <p:ph idx="1"/>
          </p:nvPr>
        </p:nvSpPr>
        <p:spPr>
          <a:xfrm>
            <a:off x="332072" y="1267690"/>
            <a:ext cx="8811928" cy="4525963"/>
          </a:xfrm>
        </p:spPr>
        <p:txBody>
          <a:bodyPr/>
          <a:lstStyle/>
          <a:p>
            <a:endParaRPr lang="en-US" altLang="it-IT" sz="1800" dirty="0"/>
          </a:p>
          <a:p>
            <a:r>
              <a:rPr lang="en-US" altLang="it-IT" sz="1800" dirty="0"/>
              <a:t>JavaScript has </a:t>
            </a:r>
            <a:r>
              <a:rPr lang="en-US" altLang="it-IT" sz="1800" i="1" dirty="0"/>
              <a:t>object literals,</a:t>
            </a:r>
            <a:r>
              <a:rPr lang="en-US" altLang="it-IT" sz="1800" dirty="0"/>
              <a:t> written with this syntax</a:t>
            </a:r>
            <a:r>
              <a:rPr lang="en-US" altLang="it-IT" sz="1800" dirty="0" smtClean="0"/>
              <a:t>: </a:t>
            </a:r>
            <a:r>
              <a:rPr lang="en-US" altLang="it-IT" sz="1600" dirty="0" smtClean="0"/>
              <a:t>{ </a:t>
            </a:r>
            <a:r>
              <a:rPr lang="en-US" altLang="it-IT" sz="1600" i="1" dirty="0"/>
              <a:t>name1</a:t>
            </a:r>
            <a:r>
              <a:rPr lang="en-US" altLang="it-IT" sz="1600" dirty="0"/>
              <a:t> : </a:t>
            </a:r>
            <a:r>
              <a:rPr lang="en-US" altLang="it-IT" sz="1600" i="1" dirty="0"/>
              <a:t>value1</a:t>
            </a:r>
            <a:r>
              <a:rPr lang="en-US" altLang="it-IT" sz="1600" dirty="0"/>
              <a:t> , ... , </a:t>
            </a:r>
            <a:r>
              <a:rPr lang="en-US" altLang="it-IT" sz="1600" i="1" dirty="0" err="1"/>
              <a:t>nameN</a:t>
            </a:r>
            <a:r>
              <a:rPr lang="en-US" altLang="it-IT" sz="1600" dirty="0"/>
              <a:t> : </a:t>
            </a:r>
            <a:r>
              <a:rPr lang="en-US" altLang="it-IT" sz="1600" i="1" dirty="0" err="1"/>
              <a:t>valueN</a:t>
            </a:r>
            <a:r>
              <a:rPr lang="en-US" altLang="it-IT" sz="1600" dirty="0"/>
              <a:t> </a:t>
            </a:r>
            <a:r>
              <a:rPr lang="en-US" altLang="it-IT" sz="1600" dirty="0" smtClean="0"/>
              <a:t>}</a:t>
            </a:r>
            <a:endParaRPr lang="en-US" altLang="it-IT" sz="1800" dirty="0" smtClean="0"/>
          </a:p>
          <a:p>
            <a:pPr lvl="1"/>
            <a:endParaRPr lang="en-US" altLang="it-IT" sz="1800" dirty="0"/>
          </a:p>
          <a:p>
            <a:r>
              <a:rPr lang="en-US" altLang="it-IT" sz="1800" dirty="0" smtClean="0"/>
              <a:t>Example:</a:t>
            </a:r>
            <a:r>
              <a:rPr lang="en-US" altLang="it-IT" sz="1800" dirty="0"/>
              <a:t> </a:t>
            </a:r>
            <a:r>
              <a:rPr lang="en-US" altLang="it-IT" sz="1800" dirty="0" smtClean="0"/>
              <a:t> </a:t>
            </a:r>
            <a:r>
              <a:rPr lang="en-US" altLang="it-IT" sz="1600" dirty="0" smtClean="0"/>
              <a:t>car </a:t>
            </a:r>
            <a:r>
              <a:rPr lang="en-US" altLang="it-IT" sz="1600" dirty="0"/>
              <a:t>= {</a:t>
            </a:r>
            <a:r>
              <a:rPr lang="en-US" altLang="it-IT" sz="1600" dirty="0" err="1"/>
              <a:t>myCar</a:t>
            </a:r>
            <a:r>
              <a:rPr lang="en-US" altLang="it-IT" sz="1600" dirty="0"/>
              <a:t>: "Saturn",  7: "Mazda</a:t>
            </a:r>
            <a:r>
              <a:rPr lang="en-US" altLang="it-IT" sz="1600" dirty="0" smtClean="0"/>
              <a:t>", </a:t>
            </a:r>
            <a:r>
              <a:rPr lang="en-US" altLang="it-IT" sz="1600" dirty="0" err="1" smtClean="0"/>
              <a:t>getCar</a:t>
            </a:r>
            <a:r>
              <a:rPr lang="en-US" altLang="it-IT" sz="1600" dirty="0"/>
              <a:t>: </a:t>
            </a:r>
            <a:r>
              <a:rPr lang="en-US" altLang="it-IT" sz="1600" dirty="0" err="1"/>
              <a:t>CarTypes</a:t>
            </a:r>
            <a:r>
              <a:rPr lang="en-US" altLang="it-IT" sz="1600" dirty="0"/>
              <a:t>("Honda"), special: Sales} </a:t>
            </a:r>
            <a:endParaRPr lang="en-US" altLang="it-IT" sz="1600" dirty="0" smtClean="0"/>
          </a:p>
          <a:p>
            <a:pPr lvl="1"/>
            <a:r>
              <a:rPr lang="en-US" altLang="it-IT" sz="1600" dirty="0" smtClean="0"/>
              <a:t>The </a:t>
            </a:r>
            <a:r>
              <a:rPr lang="en-US" altLang="it-IT" sz="1600" dirty="0"/>
              <a:t>fields are </a:t>
            </a:r>
            <a:r>
              <a:rPr lang="en-US" altLang="it-IT" sz="1600" dirty="0" err="1"/>
              <a:t>myCar</a:t>
            </a:r>
            <a:r>
              <a:rPr lang="en-US" altLang="it-IT" sz="1600" dirty="0"/>
              <a:t>, </a:t>
            </a:r>
            <a:r>
              <a:rPr lang="en-US" altLang="it-IT" sz="1600" dirty="0" err="1"/>
              <a:t>getCar</a:t>
            </a:r>
            <a:r>
              <a:rPr lang="en-US" altLang="it-IT" sz="1600" dirty="0"/>
              <a:t>, 7 (this is a legal field name) , and </a:t>
            </a:r>
            <a:r>
              <a:rPr lang="en-US" altLang="it-IT" sz="1600" dirty="0" smtClean="0"/>
              <a:t>special</a:t>
            </a:r>
          </a:p>
          <a:p>
            <a:pPr lvl="1"/>
            <a:r>
              <a:rPr lang="en-US" altLang="it-IT" sz="1600" dirty="0" smtClean="0"/>
              <a:t>"Saturn</a:t>
            </a:r>
            <a:r>
              <a:rPr lang="en-US" altLang="it-IT" sz="1600" dirty="0"/>
              <a:t>" and "Mazda" are </a:t>
            </a:r>
            <a:r>
              <a:rPr lang="en-US" altLang="it-IT" sz="1600" dirty="0" smtClean="0"/>
              <a:t>Strings</a:t>
            </a:r>
          </a:p>
          <a:p>
            <a:pPr lvl="1"/>
            <a:r>
              <a:rPr lang="en-US" altLang="it-IT" sz="1600" dirty="0" err="1" smtClean="0"/>
              <a:t>CarTypes</a:t>
            </a:r>
            <a:r>
              <a:rPr lang="en-US" altLang="it-IT" sz="1600" dirty="0" smtClean="0"/>
              <a:t> </a:t>
            </a:r>
            <a:r>
              <a:rPr lang="en-US" altLang="it-IT" sz="1600" dirty="0"/>
              <a:t>is a function </a:t>
            </a:r>
            <a:r>
              <a:rPr lang="en-US" altLang="it-IT" sz="1600" dirty="0" smtClean="0"/>
              <a:t>call</a:t>
            </a:r>
          </a:p>
          <a:p>
            <a:pPr lvl="1"/>
            <a:r>
              <a:rPr lang="en-US" altLang="it-IT" sz="1600" dirty="0" smtClean="0"/>
              <a:t>Sales </a:t>
            </a:r>
            <a:r>
              <a:rPr lang="en-US" altLang="it-IT" sz="1600" dirty="0"/>
              <a:t>is a variable you defined </a:t>
            </a:r>
            <a:r>
              <a:rPr lang="en-US" altLang="it-IT" sz="1600" dirty="0" smtClean="0"/>
              <a:t>earlier</a:t>
            </a:r>
          </a:p>
          <a:p>
            <a:pPr lvl="1"/>
            <a:endParaRPr lang="en-US" altLang="it-IT" sz="1600" dirty="0"/>
          </a:p>
          <a:p>
            <a:r>
              <a:rPr lang="en-US" altLang="it-IT" sz="1800" dirty="0"/>
              <a:t>Example use: </a:t>
            </a:r>
            <a:r>
              <a:rPr lang="en-US" altLang="it-IT" sz="1600" dirty="0" err="1"/>
              <a:t>document.write</a:t>
            </a:r>
            <a:r>
              <a:rPr lang="en-US" altLang="it-IT" sz="1600" dirty="0"/>
              <a:t>("I own a " + </a:t>
            </a:r>
            <a:r>
              <a:rPr lang="en-US" altLang="it-IT" sz="1600" dirty="0" err="1"/>
              <a:t>car.myCar</a:t>
            </a:r>
            <a:r>
              <a:rPr lang="en-US" altLang="it-IT" sz="1600" dirty="0"/>
              <a:t>);</a:t>
            </a:r>
          </a:p>
          <a:p>
            <a:pPr marL="0" marR="0" lvl="0" indent="0" defTabSz="914400" eaLnBrk="1" fontAlgn="auto" latinLnBrk="0" hangingPunct="1">
              <a:lnSpc>
                <a:spcPct val="100000"/>
              </a:lnSpc>
              <a:spcBef>
                <a:spcPts val="0"/>
              </a:spcBef>
              <a:spcAft>
                <a:spcPts val="0"/>
              </a:spcAft>
              <a:buClrTx/>
              <a:buSzTx/>
              <a:buFontTx/>
              <a:buNone/>
              <a:tabLst/>
              <a:defRPr/>
            </a:pPr>
            <a:endParaRPr lang="it-IT" sz="1400" dirty="0"/>
          </a:p>
        </p:txBody>
      </p:sp>
    </p:spTree>
    <p:extLst>
      <p:ext uri="{BB962C8B-B14F-4D97-AF65-F5344CB8AC3E}">
        <p14:creationId xmlns:p14="http://schemas.microsoft.com/office/powerpoint/2010/main" val="2054084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Arrays</a:t>
            </a:r>
            <a:endParaRPr lang="it-IT" sz="2400" dirty="0"/>
          </a:p>
        </p:txBody>
      </p:sp>
      <p:sp>
        <p:nvSpPr>
          <p:cNvPr id="3" name="Segnaposto contenuto 2"/>
          <p:cNvSpPr>
            <a:spLocks noGrp="1"/>
          </p:cNvSpPr>
          <p:nvPr>
            <p:ph idx="1"/>
          </p:nvPr>
        </p:nvSpPr>
        <p:spPr>
          <a:xfrm>
            <a:off x="457200" y="1234440"/>
            <a:ext cx="8229600" cy="4525963"/>
          </a:xfrm>
        </p:spPr>
        <p:txBody>
          <a:bodyPr/>
          <a:lstStyle/>
          <a:p>
            <a:pPr>
              <a:lnSpc>
                <a:spcPct val="90000"/>
              </a:lnSpc>
            </a:pPr>
            <a:endParaRPr lang="en-US" altLang="it-IT" sz="1800" dirty="0" smtClean="0"/>
          </a:p>
          <a:p>
            <a:pPr>
              <a:lnSpc>
                <a:spcPct val="90000"/>
              </a:lnSpc>
            </a:pPr>
            <a:r>
              <a:rPr lang="en-US" altLang="it-IT" sz="1800" dirty="0" smtClean="0"/>
              <a:t>Arrays can be created in different ways:</a:t>
            </a:r>
          </a:p>
          <a:p>
            <a:pPr>
              <a:lnSpc>
                <a:spcPct val="90000"/>
              </a:lnSpc>
            </a:pPr>
            <a:endParaRPr lang="en-US" altLang="it-IT" sz="1800" dirty="0"/>
          </a:p>
          <a:p>
            <a:pPr lvl="1">
              <a:lnSpc>
                <a:spcPct val="90000"/>
              </a:lnSpc>
            </a:pPr>
            <a:r>
              <a:rPr lang="en-US" altLang="it-IT" sz="1800" dirty="0" smtClean="0"/>
              <a:t>You </a:t>
            </a:r>
            <a:r>
              <a:rPr lang="en-US" altLang="it-IT" sz="1800" dirty="0"/>
              <a:t>can use an </a:t>
            </a:r>
            <a:r>
              <a:rPr lang="en-US" altLang="it-IT" sz="1800" i="1" dirty="0"/>
              <a:t>array </a:t>
            </a:r>
            <a:r>
              <a:rPr lang="en-US" altLang="it-IT" sz="1800" i="1" dirty="0" smtClean="0"/>
              <a:t>literal </a:t>
            </a:r>
            <a:r>
              <a:rPr lang="en-US" altLang="it-IT" sz="1800" dirty="0"/>
              <a:t>written with brackets and </a:t>
            </a:r>
            <a:r>
              <a:rPr lang="en-US" altLang="it-IT" sz="1800" dirty="0" smtClean="0"/>
              <a:t>commas:</a:t>
            </a:r>
            <a:r>
              <a:rPr lang="en-US" altLang="it-IT" sz="1800" dirty="0"/>
              <a:t/>
            </a:r>
            <a:br>
              <a:rPr lang="en-US" altLang="it-IT" sz="1800" dirty="0"/>
            </a:br>
            <a:r>
              <a:rPr lang="en-US" altLang="it-IT" sz="1800" dirty="0"/>
              <a:t>     </a:t>
            </a:r>
            <a:r>
              <a:rPr lang="en-US" altLang="it-IT" sz="1600" dirty="0" err="1"/>
              <a:t>var</a:t>
            </a:r>
            <a:r>
              <a:rPr lang="en-US" altLang="it-IT" sz="1600" dirty="0"/>
              <a:t> colors = ["red", "green", "blue</a:t>
            </a:r>
            <a:r>
              <a:rPr lang="en-US" altLang="it-IT" sz="1600" dirty="0" smtClean="0"/>
              <a:t>"];</a:t>
            </a:r>
          </a:p>
          <a:p>
            <a:pPr marL="914400" lvl="2" indent="0">
              <a:lnSpc>
                <a:spcPct val="90000"/>
              </a:lnSpc>
              <a:buNone/>
            </a:pPr>
            <a:r>
              <a:rPr lang="en-US" altLang="it-IT" sz="1600" dirty="0" smtClean="0"/>
              <a:t>  Arrays </a:t>
            </a:r>
            <a:r>
              <a:rPr lang="en-US" altLang="it-IT" sz="1600" dirty="0"/>
              <a:t>are </a:t>
            </a:r>
            <a:r>
              <a:rPr lang="en-US" altLang="it-IT" sz="1600" i="1" dirty="0"/>
              <a:t>zero-based:</a:t>
            </a:r>
            <a:r>
              <a:rPr lang="en-US" altLang="it-IT" sz="1600" dirty="0"/>
              <a:t> </a:t>
            </a:r>
            <a:r>
              <a:rPr lang="en-US" altLang="it-IT" sz="1600" dirty="0">
                <a:ea typeface="Courier" charset="0"/>
                <a:cs typeface="Courier" charset="0"/>
              </a:rPr>
              <a:t>color[0]</a:t>
            </a:r>
            <a:r>
              <a:rPr lang="en-US" altLang="it-IT" sz="1600" dirty="0"/>
              <a:t> is </a:t>
            </a:r>
            <a:r>
              <a:rPr lang="en-US" altLang="it-IT" sz="1600" dirty="0">
                <a:ea typeface="Courier" charset="0"/>
                <a:cs typeface="Courier" charset="0"/>
              </a:rPr>
              <a:t>"red</a:t>
            </a:r>
            <a:r>
              <a:rPr lang="en-US" altLang="it-IT" sz="1600" dirty="0" smtClean="0">
                <a:ea typeface="Courier" charset="0"/>
                <a:cs typeface="Courier" charset="0"/>
              </a:rPr>
              <a:t>”</a:t>
            </a:r>
            <a:endParaRPr lang="en-US" altLang="it-IT" sz="1600" dirty="0"/>
          </a:p>
          <a:p>
            <a:pPr lvl="1"/>
            <a:r>
              <a:rPr lang="en-US" altLang="it-IT" sz="1800" dirty="0"/>
              <a:t>You can use new Array() to create an empty array:</a:t>
            </a:r>
          </a:p>
          <a:p>
            <a:pPr lvl="2"/>
            <a:r>
              <a:rPr lang="en-US" altLang="it-IT" sz="1600" dirty="0" err="1"/>
              <a:t>var</a:t>
            </a:r>
            <a:r>
              <a:rPr lang="en-US" altLang="it-IT" sz="1600" dirty="0"/>
              <a:t> colors = new Array();</a:t>
            </a:r>
          </a:p>
          <a:p>
            <a:pPr lvl="2"/>
            <a:r>
              <a:rPr lang="en-US" altLang="it-IT" sz="1600" dirty="0"/>
              <a:t>You can add elements to the array later:</a:t>
            </a:r>
            <a:br>
              <a:rPr lang="en-US" altLang="it-IT" sz="1600" dirty="0"/>
            </a:br>
            <a:r>
              <a:rPr lang="en-US" altLang="it-IT" sz="1600" dirty="0"/>
              <a:t>colors[0] = "red"; colors[2] = "blue"; colors[1]="green";</a:t>
            </a:r>
          </a:p>
          <a:p>
            <a:pPr lvl="1"/>
            <a:r>
              <a:rPr lang="en-US" altLang="it-IT" sz="1800" dirty="0"/>
              <a:t>You can use new Array(</a:t>
            </a:r>
            <a:r>
              <a:rPr lang="en-US" altLang="it-IT" sz="1800" i="1" dirty="0"/>
              <a:t>n</a:t>
            </a:r>
            <a:r>
              <a:rPr lang="en-US" altLang="it-IT" sz="1800" dirty="0"/>
              <a:t>) with a single numeric argument to create an array of that size</a:t>
            </a:r>
          </a:p>
          <a:p>
            <a:pPr lvl="2"/>
            <a:r>
              <a:rPr lang="en-US" altLang="it-IT" sz="1600" dirty="0" err="1"/>
              <a:t>var</a:t>
            </a:r>
            <a:r>
              <a:rPr lang="en-US" altLang="it-IT" sz="1600" dirty="0"/>
              <a:t> colors = new Array(3);</a:t>
            </a:r>
          </a:p>
          <a:p>
            <a:pPr lvl="1"/>
            <a:r>
              <a:rPr lang="en-US" altLang="it-IT" sz="1800" dirty="0"/>
              <a:t>You can use new Array(</a:t>
            </a:r>
            <a:r>
              <a:rPr lang="en-US" altLang="it-IT" sz="1800" i="1" dirty="0"/>
              <a:t>…)</a:t>
            </a:r>
            <a:r>
              <a:rPr lang="en-US" altLang="it-IT" sz="1800" dirty="0"/>
              <a:t> with two or more arguments to create an array containing those values:</a:t>
            </a:r>
          </a:p>
          <a:p>
            <a:pPr lvl="2"/>
            <a:r>
              <a:rPr lang="en-US" altLang="it-IT" sz="1600" dirty="0" err="1"/>
              <a:t>var</a:t>
            </a:r>
            <a:r>
              <a:rPr lang="en-US" altLang="it-IT" sz="1600" dirty="0"/>
              <a:t> colors = new Array("</a:t>
            </a:r>
            <a:r>
              <a:rPr lang="en-US" altLang="it-IT" sz="1600" dirty="0" err="1"/>
              <a:t>red","green</a:t>
            </a:r>
            <a:r>
              <a:rPr lang="en-US" altLang="it-IT" sz="1600" dirty="0"/>
              <a:t>", "blue");</a:t>
            </a:r>
          </a:p>
          <a:p>
            <a:endParaRPr lang="it-IT" sz="1800" dirty="0"/>
          </a:p>
        </p:txBody>
      </p:sp>
    </p:spTree>
    <p:extLst>
      <p:ext uri="{BB962C8B-B14F-4D97-AF65-F5344CB8AC3E}">
        <p14:creationId xmlns:p14="http://schemas.microsoft.com/office/powerpoint/2010/main" val="1168209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endParaRPr lang="it-IT" dirty="0"/>
          </a:p>
        </p:txBody>
      </p:sp>
      <p:sp>
        <p:nvSpPr>
          <p:cNvPr id="3" name="Segnaposto contenuto 2"/>
          <p:cNvSpPr>
            <a:spLocks noGrp="1"/>
          </p:cNvSpPr>
          <p:nvPr>
            <p:ph idx="1"/>
          </p:nvPr>
        </p:nvSpPr>
        <p:spPr>
          <a:xfrm>
            <a:off x="231422" y="914400"/>
            <a:ext cx="6135510" cy="4571999"/>
          </a:xfrm>
        </p:spPr>
        <p:txBody>
          <a:bodyPr/>
          <a:lstStyle/>
          <a:p>
            <a:pPr>
              <a:lnSpc>
                <a:spcPct val="90000"/>
              </a:lnSpc>
            </a:pPr>
            <a:r>
              <a:rPr lang="en-US" altLang="it-IT" sz="1800" dirty="0" smtClean="0"/>
              <a:t>Most JavaScript </a:t>
            </a:r>
            <a:r>
              <a:rPr lang="en-US" altLang="it-IT" sz="1800" dirty="0"/>
              <a:t>syntax is </a:t>
            </a:r>
            <a:r>
              <a:rPr lang="en-US" altLang="it-IT" sz="1800" dirty="0" smtClean="0"/>
              <a:t>borrowed </a:t>
            </a:r>
            <a:r>
              <a:rPr lang="en-US" altLang="it-IT" sz="1800" dirty="0"/>
              <a:t>from </a:t>
            </a:r>
            <a:r>
              <a:rPr lang="en-US" altLang="it-IT" sz="1800" dirty="0" smtClean="0"/>
              <a:t>C:</a:t>
            </a:r>
            <a:endParaRPr lang="en-US" altLang="it-IT" sz="1800" dirty="0"/>
          </a:p>
          <a:p>
            <a:pPr lvl="1">
              <a:lnSpc>
                <a:spcPct val="90000"/>
              </a:lnSpc>
            </a:pPr>
            <a:r>
              <a:rPr lang="en-US" altLang="it-IT" sz="1800" i="1" dirty="0" smtClean="0"/>
              <a:t>Arithmetic </a:t>
            </a:r>
            <a:r>
              <a:rPr lang="en-US" altLang="it-IT" sz="1800" i="1" dirty="0"/>
              <a:t>operators</a:t>
            </a:r>
            <a:r>
              <a:rPr lang="en-US" altLang="it-IT" sz="1800" dirty="0" smtClean="0"/>
              <a:t>:  	</a:t>
            </a:r>
            <a:r>
              <a:rPr lang="en-US" altLang="it-IT" sz="1600" dirty="0" smtClean="0"/>
              <a:t>+     </a:t>
            </a:r>
            <a:r>
              <a:rPr lang="en-US" altLang="it-IT" sz="1600" dirty="0"/>
              <a:t>-     *     /     %     ++     --</a:t>
            </a:r>
          </a:p>
          <a:p>
            <a:pPr lvl="1">
              <a:lnSpc>
                <a:spcPct val="90000"/>
              </a:lnSpc>
            </a:pPr>
            <a:r>
              <a:rPr lang="en-US" altLang="it-IT" sz="1800" i="1" dirty="0"/>
              <a:t>Comparison operators</a:t>
            </a:r>
            <a:r>
              <a:rPr lang="en-US" altLang="it-IT" sz="1800" dirty="0" smtClean="0"/>
              <a:t>:  	</a:t>
            </a:r>
            <a:r>
              <a:rPr lang="en-US" altLang="it-IT" sz="1600" dirty="0" smtClean="0"/>
              <a:t>&lt;     </a:t>
            </a:r>
            <a:r>
              <a:rPr lang="en-US" altLang="it-IT" sz="1600" dirty="0"/>
              <a:t>&lt;=     ==     !=     &gt;=     &gt;</a:t>
            </a:r>
          </a:p>
          <a:p>
            <a:pPr lvl="1">
              <a:lnSpc>
                <a:spcPct val="90000"/>
              </a:lnSpc>
            </a:pPr>
            <a:r>
              <a:rPr lang="en-US" altLang="it-IT" sz="1800" i="1" dirty="0"/>
              <a:t>Logical operators</a:t>
            </a:r>
            <a:r>
              <a:rPr lang="en-US" altLang="it-IT" sz="1800" dirty="0" smtClean="0"/>
              <a:t>:   		</a:t>
            </a:r>
            <a:r>
              <a:rPr lang="en-US" altLang="it-IT" sz="1600" dirty="0" smtClean="0"/>
              <a:t>&amp;&amp;     </a:t>
            </a:r>
            <a:r>
              <a:rPr lang="en-US" altLang="it-IT" sz="1600" dirty="0"/>
              <a:t>||     ! </a:t>
            </a:r>
            <a:endParaRPr lang="en-US" altLang="it-IT" sz="1600" dirty="0" smtClean="0"/>
          </a:p>
          <a:p>
            <a:pPr lvl="1">
              <a:lnSpc>
                <a:spcPct val="90000"/>
              </a:lnSpc>
            </a:pPr>
            <a:r>
              <a:rPr lang="en-US" altLang="it-IT" sz="1800" i="1" dirty="0" smtClean="0"/>
              <a:t>Bitwise </a:t>
            </a:r>
            <a:r>
              <a:rPr lang="en-US" altLang="it-IT" sz="1800" i="1" dirty="0"/>
              <a:t>operators</a:t>
            </a:r>
            <a:r>
              <a:rPr lang="en-US" altLang="it-IT" sz="1800" dirty="0" smtClean="0"/>
              <a:t>:  		</a:t>
            </a:r>
            <a:r>
              <a:rPr lang="en-US" altLang="it-IT" sz="1600" dirty="0" smtClean="0"/>
              <a:t>&amp;     </a:t>
            </a:r>
            <a:r>
              <a:rPr lang="en-US" altLang="it-IT" sz="1600" dirty="0"/>
              <a:t>|     ^     ~     &lt;&lt;     &gt;&gt;     </a:t>
            </a:r>
            <a:r>
              <a:rPr lang="en-US" altLang="it-IT" sz="1600" dirty="0" smtClean="0"/>
              <a:t>&gt;&gt;&gt;</a:t>
            </a:r>
          </a:p>
          <a:p>
            <a:pPr lvl="1">
              <a:lnSpc>
                <a:spcPct val="90000"/>
              </a:lnSpc>
            </a:pPr>
            <a:endParaRPr lang="en-US" altLang="it-IT" sz="1800" dirty="0"/>
          </a:p>
          <a:p>
            <a:pPr lvl="1">
              <a:lnSpc>
                <a:spcPct val="90000"/>
              </a:lnSpc>
            </a:pPr>
            <a:r>
              <a:rPr lang="en-US" altLang="it-IT" sz="1800" i="1" dirty="0"/>
              <a:t>Assignment operators</a:t>
            </a:r>
            <a:r>
              <a:rPr lang="en-US" altLang="it-IT" sz="1800" dirty="0" smtClean="0"/>
              <a:t>:  	</a:t>
            </a:r>
            <a:r>
              <a:rPr lang="en-US" altLang="it-IT" sz="1600" dirty="0" smtClean="0"/>
              <a:t>+=   </a:t>
            </a:r>
            <a:r>
              <a:rPr lang="en-US" altLang="it-IT" sz="1600" dirty="0"/>
              <a:t>-=   *=   /=   %=   &lt;&lt;=   &gt;&gt;=   &gt;&gt;&gt;=   &amp;=   ^=   </a:t>
            </a:r>
            <a:r>
              <a:rPr lang="en-US" altLang="it-IT" sz="1600" dirty="0" smtClean="0"/>
              <a:t>|=</a:t>
            </a:r>
          </a:p>
          <a:p>
            <a:pPr lvl="1">
              <a:lnSpc>
                <a:spcPct val="90000"/>
              </a:lnSpc>
            </a:pPr>
            <a:r>
              <a:rPr lang="en-US" altLang="it-IT" sz="1800" i="1" dirty="0"/>
              <a:t>String operator</a:t>
            </a:r>
            <a:r>
              <a:rPr lang="en-US" altLang="it-IT" sz="1800" dirty="0" smtClean="0"/>
              <a:t>:  		</a:t>
            </a:r>
            <a:r>
              <a:rPr lang="en-US" altLang="it-IT" sz="1600" dirty="0" smtClean="0"/>
              <a:t>+</a:t>
            </a:r>
            <a:endParaRPr lang="en-US" altLang="it-IT" sz="1800" dirty="0"/>
          </a:p>
          <a:p>
            <a:pPr lvl="1">
              <a:lnSpc>
                <a:spcPct val="90000"/>
              </a:lnSpc>
            </a:pPr>
            <a:r>
              <a:rPr lang="en-US" altLang="it-IT" sz="1800" i="1" dirty="0"/>
              <a:t>The conditional </a:t>
            </a:r>
            <a:r>
              <a:rPr lang="en-US" altLang="it-IT" sz="1800" i="1" dirty="0" smtClean="0"/>
              <a:t>operator</a:t>
            </a:r>
            <a:r>
              <a:rPr lang="en-US" altLang="it-IT" sz="1800" dirty="0" smtClean="0"/>
              <a:t>:  </a:t>
            </a:r>
            <a:r>
              <a:rPr lang="en-US" altLang="it-IT" sz="1400" i="1" dirty="0" smtClean="0">
                <a:ea typeface="Courier" charset="0"/>
                <a:cs typeface="Courier" charset="0"/>
              </a:rPr>
              <a:t>condition</a:t>
            </a:r>
            <a:r>
              <a:rPr lang="en-US" altLang="it-IT" sz="1400" dirty="0" smtClean="0">
                <a:ea typeface="Courier" charset="0"/>
                <a:cs typeface="Courier" charset="0"/>
              </a:rPr>
              <a:t> </a:t>
            </a:r>
            <a:r>
              <a:rPr lang="en-US" altLang="it-IT" sz="1400" dirty="0">
                <a:ea typeface="Courier" charset="0"/>
                <a:cs typeface="Courier" charset="0"/>
              </a:rPr>
              <a:t>? </a:t>
            </a:r>
            <a:r>
              <a:rPr lang="en-US" altLang="it-IT" sz="1400" i="1" dirty="0" err="1">
                <a:ea typeface="Courier" charset="0"/>
                <a:cs typeface="Courier" charset="0"/>
              </a:rPr>
              <a:t>value_if_true</a:t>
            </a:r>
            <a:r>
              <a:rPr lang="en-US" altLang="it-IT" sz="1400" dirty="0">
                <a:ea typeface="Courier" charset="0"/>
                <a:cs typeface="Courier" charset="0"/>
              </a:rPr>
              <a:t> : </a:t>
            </a:r>
            <a:r>
              <a:rPr lang="en-US" altLang="it-IT" sz="1400" i="1" dirty="0" err="1" smtClean="0">
                <a:ea typeface="Courier" charset="0"/>
                <a:cs typeface="Courier" charset="0"/>
              </a:rPr>
              <a:t>value_if_false</a:t>
            </a:r>
            <a:endParaRPr lang="en-US" altLang="it-IT" sz="1400" i="1" dirty="0" smtClean="0">
              <a:ea typeface="Courier" charset="0"/>
              <a:cs typeface="Courier" charset="0"/>
            </a:endParaRPr>
          </a:p>
          <a:p>
            <a:pPr lvl="1">
              <a:lnSpc>
                <a:spcPct val="90000"/>
              </a:lnSpc>
            </a:pPr>
            <a:endParaRPr lang="en-US" altLang="it-IT" sz="1800" i="1" dirty="0"/>
          </a:p>
          <a:p>
            <a:pPr lvl="1">
              <a:lnSpc>
                <a:spcPct val="90000"/>
              </a:lnSpc>
            </a:pPr>
            <a:r>
              <a:rPr lang="en-US" altLang="it-IT" sz="1800" i="1" dirty="0"/>
              <a:t>Special equality tests</a:t>
            </a:r>
            <a:r>
              <a:rPr lang="en-US" altLang="it-IT" sz="1800" dirty="0"/>
              <a:t>:</a:t>
            </a:r>
          </a:p>
          <a:p>
            <a:pPr lvl="2">
              <a:lnSpc>
                <a:spcPct val="90000"/>
              </a:lnSpc>
            </a:pPr>
            <a:r>
              <a:rPr lang="en-US" altLang="it-IT" sz="1600" dirty="0"/>
              <a:t>== and </a:t>
            </a:r>
            <a:r>
              <a:rPr lang="en-US" altLang="it-IT" sz="1600" dirty="0" smtClean="0"/>
              <a:t>!=   </a:t>
            </a:r>
            <a:r>
              <a:rPr lang="en-US" altLang="it-IT" sz="1800" dirty="0" smtClean="0"/>
              <a:t>try </a:t>
            </a:r>
            <a:r>
              <a:rPr lang="en-US" altLang="it-IT" sz="1800" dirty="0"/>
              <a:t>to convert </a:t>
            </a:r>
            <a:r>
              <a:rPr lang="en-US" altLang="it-IT" sz="1800" dirty="0" smtClean="0"/>
              <a:t>operands </a:t>
            </a:r>
            <a:r>
              <a:rPr lang="en-US" altLang="it-IT" sz="1800" dirty="0"/>
              <a:t>to the same type before </a:t>
            </a:r>
            <a:r>
              <a:rPr lang="en-US" altLang="it-IT" sz="1800" dirty="0" smtClean="0"/>
              <a:t>the </a:t>
            </a:r>
            <a:r>
              <a:rPr lang="en-US" altLang="it-IT" sz="1800" dirty="0"/>
              <a:t>test</a:t>
            </a:r>
          </a:p>
          <a:p>
            <a:pPr lvl="2">
              <a:lnSpc>
                <a:spcPct val="90000"/>
              </a:lnSpc>
            </a:pPr>
            <a:r>
              <a:rPr lang="en-US" altLang="it-IT" sz="1800" dirty="0"/>
              <a:t>=== and !== </a:t>
            </a:r>
            <a:r>
              <a:rPr lang="en-US" altLang="it-IT" sz="1800" dirty="0" smtClean="0"/>
              <a:t> consider </a:t>
            </a:r>
            <a:r>
              <a:rPr lang="en-US" altLang="it-IT" sz="1800" dirty="0"/>
              <a:t>their operands </a:t>
            </a:r>
            <a:r>
              <a:rPr lang="en-US" altLang="it-IT" sz="1800" i="1" dirty="0"/>
              <a:t>unequal</a:t>
            </a:r>
            <a:r>
              <a:rPr lang="en-US" altLang="it-IT" sz="1800" dirty="0"/>
              <a:t> if they are of different types </a:t>
            </a:r>
          </a:p>
          <a:p>
            <a:pPr lvl="1">
              <a:lnSpc>
                <a:spcPct val="90000"/>
              </a:lnSpc>
            </a:pPr>
            <a:r>
              <a:rPr lang="en-US" altLang="it-IT" sz="1800" i="1" dirty="0"/>
              <a:t>Additional </a:t>
            </a:r>
            <a:r>
              <a:rPr lang="en-US" altLang="it-IT" sz="1800" i="1" dirty="0" smtClean="0"/>
              <a:t>operators</a:t>
            </a:r>
            <a:r>
              <a:rPr lang="en-US" altLang="it-IT" sz="1800" dirty="0" smtClean="0"/>
              <a:t>:   </a:t>
            </a:r>
            <a:r>
              <a:rPr lang="en-US" altLang="it-IT" sz="1600" dirty="0" smtClean="0">
                <a:ea typeface="Courier" charset="0"/>
                <a:cs typeface="Courier" charset="0"/>
              </a:rPr>
              <a:t>new type of void delete</a:t>
            </a:r>
            <a:endParaRPr lang="en-US" altLang="it-IT" sz="1600" dirty="0">
              <a:ea typeface="Courier" charset="0"/>
              <a:cs typeface="Courier" charset="0"/>
            </a:endParaRPr>
          </a:p>
          <a:p>
            <a:pPr lvl="1">
              <a:lnSpc>
                <a:spcPct val="90000"/>
              </a:lnSpc>
            </a:pPr>
            <a:endParaRPr lang="en-US" altLang="it-IT" sz="1600" dirty="0"/>
          </a:p>
          <a:p>
            <a:endParaRPr lang="it-IT" dirty="0"/>
          </a:p>
        </p:txBody>
      </p:sp>
      <p:sp>
        <p:nvSpPr>
          <p:cNvPr id="4" name="CasellaDiTesto 3"/>
          <p:cNvSpPr txBox="1"/>
          <p:nvPr/>
        </p:nvSpPr>
        <p:spPr>
          <a:xfrm>
            <a:off x="338203" y="274638"/>
            <a:ext cx="8192022" cy="461665"/>
          </a:xfrm>
          <a:prstGeom prst="rect">
            <a:avLst/>
          </a:prstGeom>
          <a:noFill/>
        </p:spPr>
        <p:txBody>
          <a:bodyPr wrap="square" rtlCol="0">
            <a:spAutoFit/>
          </a:bodyPr>
          <a:lstStyle/>
          <a:p>
            <a:pPr algn="ctr"/>
            <a:r>
              <a:rPr lang="it-IT" smtClean="0">
                <a:latin typeface="+mn-lt"/>
              </a:rPr>
              <a:t>Operators</a:t>
            </a:r>
            <a:endParaRPr lang="it-IT" dirty="0">
              <a:latin typeface="+mn-lt"/>
            </a:endParaRPr>
          </a:p>
        </p:txBody>
      </p:sp>
    </p:spTree>
    <p:extLst>
      <p:ext uri="{BB962C8B-B14F-4D97-AF65-F5344CB8AC3E}">
        <p14:creationId xmlns:p14="http://schemas.microsoft.com/office/powerpoint/2010/main" val="739178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3752" y="1049868"/>
            <a:ext cx="8229600" cy="412927"/>
          </a:xfrm>
        </p:spPr>
        <p:txBody>
          <a:bodyPr/>
          <a:lstStyle/>
          <a:p>
            <a:pPr>
              <a:buFont typeface="Arial" charset="0"/>
              <a:buNone/>
            </a:pPr>
            <a:r>
              <a:rPr lang="tr-TR" altLang="it-IT" sz="1800" dirty="0" err="1"/>
              <a:t>Arithmetic</a:t>
            </a:r>
            <a:r>
              <a:rPr lang="tr-TR" altLang="it-IT" sz="1800" dirty="0"/>
              <a:t> </a:t>
            </a:r>
            <a:r>
              <a:rPr lang="tr-TR" altLang="it-IT" sz="1800" dirty="0" err="1"/>
              <a:t>Operators</a:t>
            </a:r>
            <a:endParaRPr lang="tr-TR" altLang="it-IT" sz="1800" dirty="0"/>
          </a:p>
        </p:txBody>
      </p:sp>
      <p:sp>
        <p:nvSpPr>
          <p:cNvPr id="3" name="Segnaposto contenuto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t-IT" dirty="0" smtClean="0"/>
              <a:t> </a:t>
            </a:r>
            <a:endParaRPr lang="it-IT" dirty="0"/>
          </a:p>
        </p:txBody>
      </p:sp>
      <p:graphicFrame>
        <p:nvGraphicFramePr>
          <p:cNvPr id="4" name="Group 385"/>
          <p:cNvGraphicFramePr>
            <a:graphicFrameLocks/>
          </p:cNvGraphicFramePr>
          <p:nvPr>
            <p:extLst>
              <p:ext uri="{D42A27DB-BD31-4B8C-83A1-F6EECF244321}">
                <p14:modId xmlns:p14="http://schemas.microsoft.com/office/powerpoint/2010/main" val="773199362"/>
              </p:ext>
            </p:extLst>
          </p:nvPr>
        </p:nvGraphicFramePr>
        <p:xfrm>
          <a:off x="2390423" y="1600200"/>
          <a:ext cx="4194175" cy="4760595"/>
        </p:xfrm>
        <a:graphic>
          <a:graphicData uri="http://schemas.openxmlformats.org/drawingml/2006/table">
            <a:tbl>
              <a:tblPr/>
              <a:tblGrid>
                <a:gridCol w="876300"/>
                <a:gridCol w="1423988"/>
                <a:gridCol w="1252537"/>
                <a:gridCol w="641350"/>
              </a:tblGrid>
              <a:tr h="371475">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tr-TR" altLang="it-IT" sz="1000" b="1" i="0" u="none" strike="noStrike" cap="none" normalizeH="0" baseline="0">
                          <a:ln>
                            <a:noFill/>
                          </a:ln>
                          <a:solidFill>
                            <a:srgbClr val="000000"/>
                          </a:solidFill>
                          <a:effectLst/>
                          <a:latin typeface="Verdana" charset="0"/>
                        </a:rPr>
                        <a:t>Operator</a:t>
                      </a:r>
                      <a:endParaRPr kumimoji="0" lang="tr-TR" altLang="it-IT"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tr-TR" altLang="it-IT" sz="1000" b="1" i="0" u="none" strike="noStrike" cap="none" normalizeH="0" baseline="0">
                          <a:ln>
                            <a:noFill/>
                          </a:ln>
                          <a:solidFill>
                            <a:srgbClr val="000000"/>
                          </a:solidFill>
                          <a:effectLst/>
                          <a:latin typeface="Verdana" charset="0"/>
                        </a:rPr>
                        <a:t>Description</a:t>
                      </a:r>
                      <a:endParaRPr kumimoji="0" lang="tr-TR" altLang="it-IT"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tr-TR" altLang="it-IT" sz="1000" b="1" i="0" u="none" strike="noStrike" cap="none" normalizeH="0" baseline="0">
                          <a:ln>
                            <a:noFill/>
                          </a:ln>
                          <a:solidFill>
                            <a:srgbClr val="000000"/>
                          </a:solidFill>
                          <a:effectLst/>
                          <a:latin typeface="Verdana" charset="0"/>
                        </a:rPr>
                        <a:t>Example</a:t>
                      </a:r>
                      <a:endParaRPr kumimoji="0" lang="tr-TR" altLang="it-IT"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tr-TR" altLang="it-IT" sz="1000" b="1" i="0" u="none" strike="noStrike" cap="none" normalizeH="0" baseline="0">
                          <a:ln>
                            <a:noFill/>
                          </a:ln>
                          <a:solidFill>
                            <a:srgbClr val="000000"/>
                          </a:solidFill>
                          <a:effectLst/>
                          <a:latin typeface="Verdana" charset="0"/>
                        </a:rPr>
                        <a:t>Result</a:t>
                      </a:r>
                      <a:endParaRPr kumimoji="0" lang="tr-TR" altLang="it-IT"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30188">
                <a:tc rowSpan="3">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3">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Addition</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x=2</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rowSpan="3">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4</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61925">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rgbClr val="000000"/>
                          </a:solidFill>
                          <a:effectLst/>
                          <a:latin typeface="Verdana" charset="0"/>
                        </a:rPr>
                        <a:t>y=2</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vMerge="1">
                  <a:txBody>
                    <a:bodyPr/>
                    <a:lstStyle/>
                    <a:p>
                      <a:endParaRPr lang="it-IT"/>
                    </a:p>
                  </a:txBody>
                  <a:tcPr/>
                </a:tc>
              </a:tr>
              <a:tr h="161925">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x+y</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it-IT"/>
                    </a:p>
                  </a:txBody>
                  <a:tcPr/>
                </a:tc>
              </a:tr>
              <a:tr h="230188">
                <a:tc rowSpan="3">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rgbClr val="000000"/>
                          </a:solidFill>
                          <a:effectLst/>
                          <a:latin typeface="Verdana" charset="0"/>
                        </a:rPr>
                        <a:t>-</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3">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Subtraction</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rgbClr val="000000"/>
                          </a:solidFill>
                          <a:effectLst/>
                          <a:latin typeface="Verdana" charset="0"/>
                        </a:rPr>
                        <a:t>x=5</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rowSpan="3">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3</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61925">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y=2</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vMerge="1">
                  <a:txBody>
                    <a:bodyPr/>
                    <a:lstStyle/>
                    <a:p>
                      <a:endParaRPr lang="it-IT"/>
                    </a:p>
                  </a:txBody>
                  <a:tcPr/>
                </a:tc>
              </a:tr>
              <a:tr h="161925">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x-y</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it-IT"/>
                    </a:p>
                  </a:txBody>
                  <a:tcPr/>
                </a:tc>
              </a:tr>
              <a:tr h="228600">
                <a:tc rowSpan="3">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3">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Multiplication</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x=5</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rowSpan="3">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20</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61925">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y=4</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vMerge="1">
                  <a:txBody>
                    <a:bodyPr/>
                    <a:lstStyle/>
                    <a:p>
                      <a:endParaRPr lang="it-IT"/>
                    </a:p>
                  </a:txBody>
                  <a:tcPr/>
                </a:tc>
              </a:tr>
              <a:tr h="161925">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x*y</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it-IT"/>
                    </a:p>
                  </a:txBody>
                  <a:tcPr/>
                </a:tc>
              </a:tr>
              <a:tr h="230188">
                <a:tc rowSpan="2">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Division</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15/5</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3</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30188">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5/2</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2,5</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30188">
                <a:tc rowSpan="3">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3">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Modulus (division remainder)</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5%2</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1</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30188">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10%8</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2</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28600">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10%2</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0</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30188">
                <a:tc rowSpan="2">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Increment</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x=5</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rowSpan="2">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x=6</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61925">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x++</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it-IT"/>
                    </a:p>
                  </a:txBody>
                  <a:tcPr/>
                </a:tc>
              </a:tr>
              <a:tr h="230188">
                <a:tc rowSpan="2">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Decrement</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x=5</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rowSpan="2">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x=4</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61925">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rgbClr val="000000"/>
                          </a:solidFill>
                          <a:effectLst/>
                          <a:latin typeface="Verdana" charset="0"/>
                        </a:rPr>
                        <a:t>x--</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it-IT"/>
                    </a:p>
                  </a:txBody>
                  <a:tcPr/>
                </a:tc>
              </a:tr>
            </a:tbl>
          </a:graphicData>
        </a:graphic>
      </p:graphicFrame>
    </p:spTree>
    <p:extLst>
      <p:ext uri="{BB962C8B-B14F-4D97-AF65-F5344CB8AC3E}">
        <p14:creationId xmlns:p14="http://schemas.microsoft.com/office/powerpoint/2010/main" val="769130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t-IT" dirty="0" smtClean="0"/>
              <a:t> </a:t>
            </a:r>
            <a:endParaRPr lang="it-IT" dirty="0"/>
          </a:p>
        </p:txBody>
      </p:sp>
      <p:graphicFrame>
        <p:nvGraphicFramePr>
          <p:cNvPr id="4" name="Group 191"/>
          <p:cNvGraphicFramePr>
            <a:graphicFrameLocks/>
          </p:cNvGraphicFramePr>
          <p:nvPr>
            <p:extLst>
              <p:ext uri="{D42A27DB-BD31-4B8C-83A1-F6EECF244321}">
                <p14:modId xmlns:p14="http://schemas.microsoft.com/office/powerpoint/2010/main" val="1798512813"/>
              </p:ext>
            </p:extLst>
          </p:nvPr>
        </p:nvGraphicFramePr>
        <p:xfrm>
          <a:off x="6016978" y="1626920"/>
          <a:ext cx="3076223" cy="4243303"/>
        </p:xfrm>
        <a:graphic>
          <a:graphicData uri="http://schemas.openxmlformats.org/drawingml/2006/table">
            <a:tbl>
              <a:tblPr/>
              <a:tblGrid>
                <a:gridCol w="784579"/>
                <a:gridCol w="970844"/>
                <a:gridCol w="1320800"/>
              </a:tblGrid>
              <a:tr h="531221">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tr-TR" altLang="it-IT" sz="900" b="1" i="0" u="none" strike="noStrike" cap="none" normalizeH="0" baseline="0" dirty="0" err="1">
                          <a:ln>
                            <a:noFill/>
                          </a:ln>
                          <a:solidFill>
                            <a:srgbClr val="000000"/>
                          </a:solidFill>
                          <a:effectLst/>
                          <a:latin typeface="Verdana" charset="0"/>
                        </a:rPr>
                        <a:t>Operator</a:t>
                      </a:r>
                      <a:endParaRPr kumimoji="0" lang="tr-TR" altLang="it-IT" sz="16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tr-TR" altLang="it-IT" sz="900" b="1" i="0" u="none" strike="noStrike" cap="none" normalizeH="0" baseline="0" dirty="0" err="1">
                          <a:ln>
                            <a:noFill/>
                          </a:ln>
                          <a:solidFill>
                            <a:srgbClr val="000000"/>
                          </a:solidFill>
                          <a:effectLst/>
                          <a:latin typeface="Verdana" charset="0"/>
                        </a:rPr>
                        <a:t>Description</a:t>
                      </a:r>
                      <a:endParaRPr kumimoji="0" lang="tr-TR" altLang="it-IT" sz="16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tr-TR" altLang="it-IT" sz="900" b="1" i="0" u="none" strike="noStrike" cap="none" normalizeH="0" baseline="0" dirty="0" err="1">
                          <a:ln>
                            <a:noFill/>
                          </a:ln>
                          <a:solidFill>
                            <a:srgbClr val="000000"/>
                          </a:solidFill>
                          <a:effectLst/>
                          <a:latin typeface="Verdana" charset="0"/>
                        </a:rPr>
                        <a:t>Example</a:t>
                      </a:r>
                      <a:endParaRPr kumimoji="0" lang="tr-TR" altLang="it-IT" sz="16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803">
                <a:tc rowSpan="4">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rgbClr val="000000"/>
                          </a:solidFill>
                          <a:effectLst/>
                          <a:latin typeface="Verdana" charset="0"/>
                        </a:rPr>
                        <a:t>&amp;&amp;</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4">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err="1">
                          <a:ln>
                            <a:noFill/>
                          </a:ln>
                          <a:solidFill>
                            <a:srgbClr val="000000"/>
                          </a:solidFill>
                          <a:effectLst/>
                          <a:latin typeface="Verdana" charset="0"/>
                        </a:rPr>
                        <a:t>and</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x=6</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57096">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rgbClr val="000000"/>
                          </a:solidFill>
                          <a:effectLst/>
                          <a:latin typeface="Verdana" charset="0"/>
                        </a:rPr>
                        <a:t>y=3</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57096">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chemeClr val="tx1"/>
                          </a:solidFill>
                          <a:effectLst/>
                          <a:latin typeface="Arial Tur" charset="0"/>
                        </a:rPr>
                        <a:t> </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499687">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rgbClr val="000000"/>
                          </a:solidFill>
                          <a:effectLst/>
                          <a:latin typeface="Verdana" charset="0"/>
                        </a:rPr>
                        <a:t>(x &lt; 10 &amp;&amp; y </a:t>
                      </a:r>
                      <a:r>
                        <a:rPr kumimoji="0" lang="tr-TR" altLang="it-IT" sz="1000" b="0" i="0" u="none" strike="noStrike" cap="none" normalizeH="0" baseline="0" dirty="0" smtClean="0">
                          <a:ln>
                            <a:noFill/>
                          </a:ln>
                          <a:solidFill>
                            <a:srgbClr val="000000"/>
                          </a:solidFill>
                          <a:effectLst/>
                          <a:latin typeface="Verdana" charset="0"/>
                        </a:rPr>
                        <a:t>&gt;1</a:t>
                      </a:r>
                      <a:r>
                        <a:rPr kumimoji="0" lang="tr-TR" altLang="it-IT" sz="1000" b="0" i="0" u="none" strike="noStrike" cap="none" normalizeH="0" baseline="0" dirty="0">
                          <a:ln>
                            <a:noFill/>
                          </a:ln>
                          <a:solidFill>
                            <a:srgbClr val="000000"/>
                          </a:solidFill>
                          <a:effectLst/>
                          <a:latin typeface="Verdana" charset="0"/>
                        </a:rPr>
                        <a:t>) </a:t>
                      </a:r>
                      <a:endParaRPr kumimoji="0" lang="tr-TR" altLang="it-IT" sz="1000" b="0" i="0" u="none" strike="noStrike" cap="none" normalizeH="0" baseline="0" dirty="0" smtClean="0">
                        <a:ln>
                          <a:noFill/>
                        </a:ln>
                        <a:solidFill>
                          <a:srgbClr val="000000"/>
                        </a:solidFill>
                        <a:effectLst/>
                        <a:latin typeface="Verdana" charset="0"/>
                      </a:endParaRPr>
                    </a:p>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err="1" smtClean="0">
                          <a:ln>
                            <a:noFill/>
                          </a:ln>
                          <a:solidFill>
                            <a:srgbClr val="000000"/>
                          </a:solidFill>
                          <a:effectLst/>
                          <a:latin typeface="Verdana" charset="0"/>
                        </a:rPr>
                        <a:t>returns</a:t>
                      </a:r>
                      <a:r>
                        <a:rPr kumimoji="0" lang="tr-TR" altLang="it-IT" sz="1000" b="0" i="0" u="none" strike="noStrike" cap="none" normalizeH="0" baseline="0" dirty="0" smtClean="0">
                          <a:ln>
                            <a:noFill/>
                          </a:ln>
                          <a:solidFill>
                            <a:srgbClr val="000000"/>
                          </a:solidFill>
                          <a:effectLst/>
                          <a:latin typeface="Verdana" charset="0"/>
                        </a:rPr>
                        <a:t> </a:t>
                      </a:r>
                      <a:r>
                        <a:rPr kumimoji="0" lang="tr-TR" altLang="it-IT" sz="1000" b="0" i="0" u="none" strike="noStrike" cap="none" normalizeH="0" baseline="0" dirty="0" err="1">
                          <a:ln>
                            <a:noFill/>
                          </a:ln>
                          <a:solidFill>
                            <a:srgbClr val="000000"/>
                          </a:solidFill>
                          <a:effectLst/>
                          <a:latin typeface="Verdana" charset="0"/>
                        </a:rPr>
                        <a:t>true</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803">
                <a:tc rowSpan="4">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4">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or</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x=6</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57096">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y=3</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57096">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chemeClr val="tx1"/>
                          </a:solidFill>
                          <a:effectLst/>
                          <a:latin typeface="Arial Tur" charset="0"/>
                        </a:rPr>
                        <a:t> </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461970">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rgbClr val="000000"/>
                          </a:solidFill>
                          <a:effectLst/>
                          <a:latin typeface="Verdana" charset="0"/>
                        </a:rPr>
                        <a:t>(x==5 || y==5) </a:t>
                      </a:r>
                      <a:endParaRPr kumimoji="0" lang="tr-TR" altLang="it-IT" sz="1000" b="0" i="0" u="none" strike="noStrike" cap="none" normalizeH="0" baseline="0" dirty="0" smtClean="0">
                        <a:ln>
                          <a:noFill/>
                        </a:ln>
                        <a:solidFill>
                          <a:srgbClr val="000000"/>
                        </a:solidFill>
                        <a:effectLst/>
                        <a:latin typeface="Verdana" charset="0"/>
                      </a:endParaRPr>
                    </a:p>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err="1" smtClean="0">
                          <a:ln>
                            <a:noFill/>
                          </a:ln>
                          <a:solidFill>
                            <a:srgbClr val="000000"/>
                          </a:solidFill>
                          <a:effectLst/>
                          <a:latin typeface="Verdana" charset="0"/>
                        </a:rPr>
                        <a:t>returns</a:t>
                      </a:r>
                      <a:r>
                        <a:rPr kumimoji="0" lang="tr-TR" altLang="it-IT" sz="1000" b="0" i="0" u="none" strike="noStrike" cap="none" normalizeH="0" baseline="0" dirty="0" smtClean="0">
                          <a:ln>
                            <a:noFill/>
                          </a:ln>
                          <a:solidFill>
                            <a:srgbClr val="000000"/>
                          </a:solidFill>
                          <a:effectLst/>
                          <a:latin typeface="Verdana" charset="0"/>
                        </a:rPr>
                        <a:t> </a:t>
                      </a:r>
                      <a:r>
                        <a:rPr kumimoji="0" lang="tr-TR" altLang="it-IT" sz="1000" b="0" i="0" u="none" strike="noStrike" cap="none" normalizeH="0" baseline="0" dirty="0" err="1">
                          <a:ln>
                            <a:noFill/>
                          </a:ln>
                          <a:solidFill>
                            <a:srgbClr val="000000"/>
                          </a:solidFill>
                          <a:effectLst/>
                          <a:latin typeface="Verdana" charset="0"/>
                        </a:rPr>
                        <a:t>false</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8449">
                <a:tc rowSpan="4">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rgbClr val="000000"/>
                          </a:solidFill>
                          <a:effectLst/>
                          <a:latin typeface="Verdana" charset="0"/>
                        </a:rPr>
                        <a:t>!</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4">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not</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x=6</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58449">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y=3</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117113">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chemeClr val="tx1"/>
                          </a:solidFill>
                          <a:effectLst/>
                          <a:latin typeface="Arial Tur" charset="0"/>
                        </a:rPr>
                        <a:t> </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441697">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rgbClr val="000000"/>
                          </a:solidFill>
                          <a:effectLst/>
                          <a:latin typeface="Verdana" charset="0"/>
                        </a:rPr>
                        <a:t>!(x==y) </a:t>
                      </a:r>
                      <a:r>
                        <a:rPr kumimoji="0" lang="tr-TR" altLang="it-IT" sz="1000" b="0" i="0" u="none" strike="noStrike" cap="none" normalizeH="0" baseline="0" dirty="0" err="1">
                          <a:ln>
                            <a:noFill/>
                          </a:ln>
                          <a:solidFill>
                            <a:srgbClr val="000000"/>
                          </a:solidFill>
                          <a:effectLst/>
                          <a:latin typeface="Verdana" charset="0"/>
                        </a:rPr>
                        <a:t>returns</a:t>
                      </a:r>
                      <a:r>
                        <a:rPr kumimoji="0" lang="tr-TR" altLang="it-IT" sz="1000" b="0" i="0" u="none" strike="noStrike" cap="none" normalizeH="0" baseline="0" dirty="0">
                          <a:ln>
                            <a:noFill/>
                          </a:ln>
                          <a:solidFill>
                            <a:srgbClr val="000000"/>
                          </a:solidFill>
                          <a:effectLst/>
                          <a:latin typeface="Verdana" charset="0"/>
                        </a:rPr>
                        <a:t> </a:t>
                      </a:r>
                      <a:endParaRPr kumimoji="0" lang="tr-TR" altLang="it-IT" sz="1000" b="0" i="0" u="none" strike="noStrike" cap="none" normalizeH="0" baseline="0" dirty="0" smtClean="0">
                        <a:ln>
                          <a:noFill/>
                        </a:ln>
                        <a:solidFill>
                          <a:srgbClr val="000000"/>
                        </a:solidFill>
                        <a:effectLst/>
                        <a:latin typeface="Verdana" charset="0"/>
                      </a:endParaRPr>
                    </a:p>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err="1" smtClean="0">
                          <a:ln>
                            <a:noFill/>
                          </a:ln>
                          <a:solidFill>
                            <a:srgbClr val="000000"/>
                          </a:solidFill>
                          <a:effectLst/>
                          <a:latin typeface="Verdana" charset="0"/>
                        </a:rPr>
                        <a:t>true</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5" name="Group 206"/>
          <p:cNvGraphicFramePr>
            <a:graphicFrameLocks/>
          </p:cNvGraphicFramePr>
          <p:nvPr>
            <p:extLst>
              <p:ext uri="{D42A27DB-BD31-4B8C-83A1-F6EECF244321}">
                <p14:modId xmlns:p14="http://schemas.microsoft.com/office/powerpoint/2010/main" val="1772516566"/>
              </p:ext>
            </p:extLst>
          </p:nvPr>
        </p:nvGraphicFramePr>
        <p:xfrm>
          <a:off x="2748846" y="1626920"/>
          <a:ext cx="3200399" cy="4943214"/>
        </p:xfrm>
        <a:graphic>
          <a:graphicData uri="http://schemas.openxmlformats.org/drawingml/2006/table">
            <a:tbl>
              <a:tblPr/>
              <a:tblGrid>
                <a:gridCol w="768967"/>
                <a:gridCol w="952588"/>
                <a:gridCol w="1478844"/>
              </a:tblGrid>
              <a:tr h="515295">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tr-TR" altLang="it-IT" sz="900" b="1" i="0" u="none" strike="noStrike" cap="none" normalizeH="0" baseline="0" dirty="0" err="1">
                          <a:ln>
                            <a:noFill/>
                          </a:ln>
                          <a:solidFill>
                            <a:srgbClr val="000000"/>
                          </a:solidFill>
                          <a:effectLst/>
                          <a:latin typeface="Verdana" charset="0"/>
                        </a:rPr>
                        <a:t>Operator</a:t>
                      </a:r>
                      <a:endParaRPr kumimoji="0" lang="tr-TR" altLang="it-IT" sz="16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tr-TR" altLang="it-IT" sz="900" b="1" i="0" u="none" strike="noStrike" cap="none" normalizeH="0" baseline="0" dirty="0" err="1">
                          <a:ln>
                            <a:noFill/>
                          </a:ln>
                          <a:solidFill>
                            <a:srgbClr val="000000"/>
                          </a:solidFill>
                          <a:effectLst/>
                          <a:latin typeface="Verdana" charset="0"/>
                        </a:rPr>
                        <a:t>Description</a:t>
                      </a:r>
                      <a:endParaRPr kumimoji="0" lang="tr-TR" altLang="it-IT" sz="16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tr-TR" altLang="it-IT" sz="900" b="1" i="0" u="none" strike="noStrike" cap="none" normalizeH="0" baseline="0" dirty="0" err="1">
                          <a:ln>
                            <a:noFill/>
                          </a:ln>
                          <a:solidFill>
                            <a:srgbClr val="000000"/>
                          </a:solidFill>
                          <a:effectLst/>
                          <a:latin typeface="Verdana" charset="0"/>
                        </a:rPr>
                        <a:t>Example</a:t>
                      </a:r>
                      <a:endParaRPr kumimoji="0" lang="tr-TR" altLang="it-IT" sz="16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7437">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rgbClr val="000000"/>
                          </a:solidFill>
                          <a:effectLst/>
                          <a:latin typeface="Verdana" charset="0"/>
                        </a:rPr>
                        <a:t>is </a:t>
                      </a:r>
                      <a:r>
                        <a:rPr kumimoji="0" lang="tr-TR" altLang="it-IT" sz="1000" b="0" i="0" u="none" strike="noStrike" cap="none" normalizeH="0" baseline="0" dirty="0" err="1">
                          <a:ln>
                            <a:noFill/>
                          </a:ln>
                          <a:solidFill>
                            <a:srgbClr val="000000"/>
                          </a:solidFill>
                          <a:effectLst/>
                          <a:latin typeface="Verdana" charset="0"/>
                        </a:rPr>
                        <a:t>equal</a:t>
                      </a:r>
                      <a:r>
                        <a:rPr kumimoji="0" lang="tr-TR" altLang="it-IT" sz="1000" b="0" i="0" u="none" strike="noStrike" cap="none" normalizeH="0" baseline="0" dirty="0">
                          <a:ln>
                            <a:noFill/>
                          </a:ln>
                          <a:solidFill>
                            <a:srgbClr val="000000"/>
                          </a:solidFill>
                          <a:effectLst/>
                          <a:latin typeface="Verdana" charset="0"/>
                        </a:rPr>
                        <a:t> </a:t>
                      </a:r>
                      <a:r>
                        <a:rPr kumimoji="0" lang="tr-TR" altLang="it-IT" sz="1000" b="0" i="0" u="none" strike="noStrike" cap="none" normalizeH="0" baseline="0" dirty="0" err="1">
                          <a:ln>
                            <a:noFill/>
                          </a:ln>
                          <a:solidFill>
                            <a:srgbClr val="000000"/>
                          </a:solidFill>
                          <a:effectLst/>
                          <a:latin typeface="Verdana" charset="0"/>
                        </a:rPr>
                        <a:t>to</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5==8 returns false</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0688">
                <a:tc rowSpan="5">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rgbClr val="000000"/>
                          </a:solidFill>
                          <a:effectLst/>
                          <a:latin typeface="Verdana" charset="0"/>
                        </a:rPr>
                        <a:t>===</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5">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rgbClr val="000000"/>
                          </a:solidFill>
                          <a:effectLst/>
                          <a:latin typeface="Verdana" charset="0"/>
                        </a:rPr>
                        <a:t>is </a:t>
                      </a:r>
                      <a:r>
                        <a:rPr kumimoji="0" lang="tr-TR" altLang="it-IT" sz="1000" b="0" i="0" u="none" strike="noStrike" cap="none" normalizeH="0" baseline="0" dirty="0" err="1">
                          <a:ln>
                            <a:noFill/>
                          </a:ln>
                          <a:solidFill>
                            <a:srgbClr val="000000"/>
                          </a:solidFill>
                          <a:effectLst/>
                          <a:latin typeface="Verdana" charset="0"/>
                        </a:rPr>
                        <a:t>equal</a:t>
                      </a:r>
                      <a:r>
                        <a:rPr kumimoji="0" lang="tr-TR" altLang="it-IT" sz="1000" b="0" i="0" u="none" strike="noStrike" cap="none" normalizeH="0" baseline="0" dirty="0">
                          <a:ln>
                            <a:noFill/>
                          </a:ln>
                          <a:solidFill>
                            <a:srgbClr val="000000"/>
                          </a:solidFill>
                          <a:effectLst/>
                          <a:latin typeface="Verdana" charset="0"/>
                        </a:rPr>
                        <a:t> </a:t>
                      </a:r>
                      <a:r>
                        <a:rPr kumimoji="0" lang="tr-TR" altLang="it-IT" sz="1000" b="0" i="0" u="none" strike="noStrike" cap="none" normalizeH="0" baseline="0" dirty="0" err="1">
                          <a:ln>
                            <a:noFill/>
                          </a:ln>
                          <a:solidFill>
                            <a:srgbClr val="000000"/>
                          </a:solidFill>
                          <a:effectLst/>
                          <a:latin typeface="Verdana" charset="0"/>
                        </a:rPr>
                        <a:t>to</a:t>
                      </a:r>
                      <a:r>
                        <a:rPr kumimoji="0" lang="tr-TR" altLang="it-IT" sz="1000" b="0" i="0" u="none" strike="noStrike" cap="none" normalizeH="0" baseline="0" dirty="0">
                          <a:ln>
                            <a:noFill/>
                          </a:ln>
                          <a:solidFill>
                            <a:srgbClr val="000000"/>
                          </a:solidFill>
                          <a:effectLst/>
                          <a:latin typeface="Verdana" charset="0"/>
                        </a:rPr>
                        <a:t> </a:t>
                      </a:r>
                      <a:endParaRPr kumimoji="0" lang="tr-TR" altLang="it-IT" sz="1000" b="0" i="0" u="none" strike="noStrike" cap="none" normalizeH="0" baseline="0" dirty="0" smtClean="0">
                        <a:ln>
                          <a:noFill/>
                        </a:ln>
                        <a:solidFill>
                          <a:srgbClr val="000000"/>
                        </a:solidFill>
                        <a:effectLst/>
                        <a:latin typeface="Verdana" charset="0"/>
                      </a:endParaRPr>
                    </a:p>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smtClean="0">
                          <a:ln>
                            <a:noFill/>
                          </a:ln>
                          <a:solidFill>
                            <a:srgbClr val="000000"/>
                          </a:solidFill>
                          <a:effectLst/>
                          <a:latin typeface="Verdana" charset="0"/>
                        </a:rPr>
                        <a:t>(</a:t>
                      </a:r>
                      <a:r>
                        <a:rPr kumimoji="0" lang="tr-TR" altLang="it-IT" sz="1000" b="0" i="0" u="none" strike="noStrike" cap="none" normalizeH="0" baseline="0" dirty="0" err="1">
                          <a:ln>
                            <a:noFill/>
                          </a:ln>
                          <a:solidFill>
                            <a:srgbClr val="000000"/>
                          </a:solidFill>
                          <a:effectLst/>
                          <a:latin typeface="Verdana" charset="0"/>
                        </a:rPr>
                        <a:t>checks</a:t>
                      </a:r>
                      <a:r>
                        <a:rPr kumimoji="0" lang="tr-TR" altLang="it-IT" sz="1000" b="0" i="0" u="none" strike="noStrike" cap="none" normalizeH="0" baseline="0" dirty="0">
                          <a:ln>
                            <a:noFill/>
                          </a:ln>
                          <a:solidFill>
                            <a:srgbClr val="000000"/>
                          </a:solidFill>
                          <a:effectLst/>
                          <a:latin typeface="Verdana" charset="0"/>
                        </a:rPr>
                        <a:t> </a:t>
                      </a:r>
                      <a:r>
                        <a:rPr kumimoji="0" lang="tr-TR" altLang="it-IT" sz="1000" b="0" i="0" u="none" strike="noStrike" cap="none" normalizeH="0" baseline="0" dirty="0" err="1">
                          <a:ln>
                            <a:noFill/>
                          </a:ln>
                          <a:solidFill>
                            <a:srgbClr val="000000"/>
                          </a:solidFill>
                          <a:effectLst/>
                          <a:latin typeface="Verdana" charset="0"/>
                        </a:rPr>
                        <a:t>for</a:t>
                      </a:r>
                      <a:r>
                        <a:rPr kumimoji="0" lang="tr-TR" altLang="it-IT" sz="1000" b="0" i="0" u="none" strike="noStrike" cap="none" normalizeH="0" baseline="0" dirty="0">
                          <a:ln>
                            <a:noFill/>
                          </a:ln>
                          <a:solidFill>
                            <a:srgbClr val="000000"/>
                          </a:solidFill>
                          <a:effectLst/>
                          <a:latin typeface="Verdana" charset="0"/>
                        </a:rPr>
                        <a:t> </a:t>
                      </a:r>
                      <a:endParaRPr kumimoji="0" lang="tr-TR" altLang="it-IT" sz="1000" b="0" i="0" u="none" strike="noStrike" cap="none" normalizeH="0" baseline="0" dirty="0" smtClean="0">
                        <a:ln>
                          <a:noFill/>
                        </a:ln>
                        <a:solidFill>
                          <a:srgbClr val="000000"/>
                        </a:solidFill>
                        <a:effectLst/>
                        <a:latin typeface="Verdana" charset="0"/>
                      </a:endParaRPr>
                    </a:p>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err="1" smtClean="0">
                          <a:ln>
                            <a:noFill/>
                          </a:ln>
                          <a:solidFill>
                            <a:srgbClr val="000000"/>
                          </a:solidFill>
                          <a:effectLst/>
                          <a:latin typeface="Verdana" charset="0"/>
                        </a:rPr>
                        <a:t>both</a:t>
                      </a:r>
                      <a:r>
                        <a:rPr kumimoji="0" lang="tr-TR" altLang="it-IT" sz="1000" b="0" i="0" u="none" strike="noStrike" cap="none" normalizeH="0" baseline="0" dirty="0" smtClean="0">
                          <a:ln>
                            <a:noFill/>
                          </a:ln>
                          <a:solidFill>
                            <a:srgbClr val="000000"/>
                          </a:solidFill>
                          <a:effectLst/>
                          <a:latin typeface="Verdana" charset="0"/>
                        </a:rPr>
                        <a:t> </a:t>
                      </a:r>
                      <a:r>
                        <a:rPr kumimoji="0" lang="tr-TR" altLang="it-IT" sz="1000" b="0" i="0" u="none" strike="noStrike" cap="none" normalizeH="0" baseline="0" dirty="0" err="1">
                          <a:ln>
                            <a:noFill/>
                          </a:ln>
                          <a:solidFill>
                            <a:srgbClr val="000000"/>
                          </a:solidFill>
                          <a:effectLst/>
                          <a:latin typeface="Verdana" charset="0"/>
                        </a:rPr>
                        <a:t>value</a:t>
                      </a:r>
                      <a:r>
                        <a:rPr kumimoji="0" lang="tr-TR" altLang="it-IT" sz="1000" b="0" i="0" u="none" strike="noStrike" cap="none" normalizeH="0" baseline="0" dirty="0">
                          <a:ln>
                            <a:noFill/>
                          </a:ln>
                          <a:solidFill>
                            <a:srgbClr val="000000"/>
                          </a:solidFill>
                          <a:effectLst/>
                          <a:latin typeface="Verdana" charset="0"/>
                        </a:rPr>
                        <a:t> </a:t>
                      </a:r>
                      <a:endParaRPr kumimoji="0" lang="tr-TR" altLang="it-IT" sz="1000" b="0" i="0" u="none" strike="noStrike" cap="none" normalizeH="0" baseline="0" dirty="0" smtClean="0">
                        <a:ln>
                          <a:noFill/>
                        </a:ln>
                        <a:solidFill>
                          <a:srgbClr val="000000"/>
                        </a:solidFill>
                        <a:effectLst/>
                        <a:latin typeface="Verdana" charset="0"/>
                      </a:endParaRPr>
                    </a:p>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err="1" smtClean="0">
                          <a:ln>
                            <a:noFill/>
                          </a:ln>
                          <a:solidFill>
                            <a:srgbClr val="000000"/>
                          </a:solidFill>
                          <a:effectLst/>
                          <a:latin typeface="Verdana" charset="0"/>
                        </a:rPr>
                        <a:t>and</a:t>
                      </a:r>
                      <a:r>
                        <a:rPr kumimoji="0" lang="tr-TR" altLang="it-IT" sz="1000" b="0" i="0" u="none" strike="noStrike" cap="none" normalizeH="0" baseline="0" dirty="0" smtClean="0">
                          <a:ln>
                            <a:noFill/>
                          </a:ln>
                          <a:solidFill>
                            <a:srgbClr val="000000"/>
                          </a:solidFill>
                          <a:effectLst/>
                          <a:latin typeface="Verdana" charset="0"/>
                        </a:rPr>
                        <a:t> </a:t>
                      </a:r>
                      <a:r>
                        <a:rPr kumimoji="0" lang="tr-TR" altLang="it-IT" sz="1000" b="0" i="0" u="none" strike="noStrike" cap="none" normalizeH="0" baseline="0" dirty="0" err="1">
                          <a:ln>
                            <a:noFill/>
                          </a:ln>
                          <a:solidFill>
                            <a:srgbClr val="000000"/>
                          </a:solidFill>
                          <a:effectLst/>
                          <a:latin typeface="Verdana" charset="0"/>
                        </a:rPr>
                        <a:t>type</a:t>
                      </a:r>
                      <a:r>
                        <a:rPr kumimoji="0" lang="tr-TR" altLang="it-IT" sz="1000" b="0" i="0" u="none" strike="noStrike" cap="none" normalizeH="0" baseline="0" dirty="0">
                          <a:ln>
                            <a:noFill/>
                          </a:ln>
                          <a:solidFill>
                            <a:srgbClr val="000000"/>
                          </a:solidFill>
                          <a:effectLst/>
                          <a:latin typeface="Verdana" charset="0"/>
                        </a:rPr>
                        <a:t>)</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x=5</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376482">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rgbClr val="000000"/>
                          </a:solidFill>
                          <a:effectLst/>
                          <a:latin typeface="Verdana" charset="0"/>
                        </a:rPr>
                        <a:t>y="5"</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38219">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chemeClr val="tx1"/>
                          </a:solidFill>
                          <a:effectLst/>
                          <a:latin typeface="Arial Tur" charset="0"/>
                        </a:rPr>
                        <a:t> </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87106">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x==y returns true</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87106">
                <a:tc vMerge="1">
                  <a:txBody>
                    <a:bodyPr/>
                    <a:lstStyle/>
                    <a:p>
                      <a:endParaRPr lang="it-IT"/>
                    </a:p>
                  </a:txBody>
                  <a:tcPr/>
                </a:tc>
                <a:tc vMerge="1">
                  <a:txBody>
                    <a:bodyPr/>
                    <a:lstStyle/>
                    <a:p>
                      <a:endParaRPr lang="it-IT"/>
                    </a:p>
                  </a:txBody>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rgbClr val="000000"/>
                          </a:solidFill>
                          <a:effectLst/>
                          <a:latin typeface="Verdana" charset="0"/>
                        </a:rPr>
                        <a:t>x===y </a:t>
                      </a:r>
                      <a:r>
                        <a:rPr kumimoji="0" lang="tr-TR" altLang="it-IT" sz="1000" b="0" i="0" u="none" strike="noStrike" cap="none" normalizeH="0" baseline="0" dirty="0" err="1">
                          <a:ln>
                            <a:noFill/>
                          </a:ln>
                          <a:solidFill>
                            <a:srgbClr val="000000"/>
                          </a:solidFill>
                          <a:effectLst/>
                          <a:latin typeface="Verdana" charset="0"/>
                        </a:rPr>
                        <a:t>returns</a:t>
                      </a:r>
                      <a:r>
                        <a:rPr kumimoji="0" lang="tr-TR" altLang="it-IT" sz="1000" b="0" i="0" u="none" strike="noStrike" cap="none" normalizeH="0" baseline="0" dirty="0">
                          <a:ln>
                            <a:noFill/>
                          </a:ln>
                          <a:solidFill>
                            <a:srgbClr val="000000"/>
                          </a:solidFill>
                          <a:effectLst/>
                          <a:latin typeface="Verdana" charset="0"/>
                        </a:rPr>
                        <a:t> </a:t>
                      </a:r>
                      <a:endParaRPr kumimoji="0" lang="tr-TR" altLang="it-IT" sz="1000" b="0" i="0" u="none" strike="noStrike" cap="none" normalizeH="0" baseline="0" dirty="0" smtClean="0">
                        <a:ln>
                          <a:noFill/>
                        </a:ln>
                        <a:solidFill>
                          <a:srgbClr val="000000"/>
                        </a:solidFill>
                        <a:effectLst/>
                        <a:latin typeface="Verdana" charset="0"/>
                      </a:endParaRPr>
                    </a:p>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err="1" smtClean="0">
                          <a:ln>
                            <a:noFill/>
                          </a:ln>
                          <a:solidFill>
                            <a:srgbClr val="000000"/>
                          </a:solidFill>
                          <a:effectLst/>
                          <a:latin typeface="Verdana" charset="0"/>
                        </a:rPr>
                        <a:t>false</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0688">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is not equal</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5!=8 returns true</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78584">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&gt;</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rgbClr val="000000"/>
                          </a:solidFill>
                          <a:effectLst/>
                          <a:latin typeface="Verdana" charset="0"/>
                        </a:rPr>
                        <a:t>is </a:t>
                      </a:r>
                      <a:r>
                        <a:rPr kumimoji="0" lang="tr-TR" altLang="it-IT" sz="1000" b="0" i="0" u="none" strike="noStrike" cap="none" normalizeH="0" baseline="0" dirty="0" err="1">
                          <a:ln>
                            <a:noFill/>
                          </a:ln>
                          <a:solidFill>
                            <a:srgbClr val="000000"/>
                          </a:solidFill>
                          <a:effectLst/>
                          <a:latin typeface="Verdana" charset="0"/>
                        </a:rPr>
                        <a:t>greater</a:t>
                      </a:r>
                      <a:r>
                        <a:rPr kumimoji="0" lang="tr-TR" altLang="it-IT" sz="1000" b="0" i="0" u="none" strike="noStrike" cap="none" normalizeH="0" baseline="0" dirty="0">
                          <a:ln>
                            <a:noFill/>
                          </a:ln>
                          <a:solidFill>
                            <a:srgbClr val="000000"/>
                          </a:solidFill>
                          <a:effectLst/>
                          <a:latin typeface="Verdana" charset="0"/>
                        </a:rPr>
                        <a:t> </a:t>
                      </a:r>
                      <a:endParaRPr kumimoji="0" lang="tr-TR" altLang="it-IT" sz="1000" b="0" i="0" u="none" strike="noStrike" cap="none" normalizeH="0" baseline="0" dirty="0" smtClean="0">
                        <a:ln>
                          <a:noFill/>
                        </a:ln>
                        <a:solidFill>
                          <a:srgbClr val="000000"/>
                        </a:solidFill>
                        <a:effectLst/>
                        <a:latin typeface="Verdana" charset="0"/>
                      </a:endParaRPr>
                    </a:p>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err="1" smtClean="0">
                          <a:ln>
                            <a:noFill/>
                          </a:ln>
                          <a:solidFill>
                            <a:srgbClr val="000000"/>
                          </a:solidFill>
                          <a:effectLst/>
                          <a:latin typeface="Verdana" charset="0"/>
                        </a:rPr>
                        <a:t>than</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5&gt;8 returns false</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0688">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rgbClr val="000000"/>
                          </a:solidFill>
                          <a:effectLst/>
                          <a:latin typeface="Verdana" charset="0"/>
                        </a:rPr>
                        <a:t>&lt;</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is less than</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5&lt;8 returns true</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40497">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&gt;=</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rgbClr val="000000"/>
                          </a:solidFill>
                          <a:effectLst/>
                          <a:latin typeface="Verdana" charset="0"/>
                        </a:rPr>
                        <a:t>is </a:t>
                      </a:r>
                      <a:r>
                        <a:rPr kumimoji="0" lang="tr-TR" altLang="it-IT" sz="1000" b="0" i="0" u="none" strike="noStrike" cap="none" normalizeH="0" baseline="0" dirty="0" err="1">
                          <a:ln>
                            <a:noFill/>
                          </a:ln>
                          <a:solidFill>
                            <a:srgbClr val="000000"/>
                          </a:solidFill>
                          <a:effectLst/>
                          <a:latin typeface="Verdana" charset="0"/>
                        </a:rPr>
                        <a:t>greater</a:t>
                      </a:r>
                      <a:r>
                        <a:rPr kumimoji="0" lang="tr-TR" altLang="it-IT" sz="1000" b="0" i="0" u="none" strike="noStrike" cap="none" normalizeH="0" baseline="0" dirty="0">
                          <a:ln>
                            <a:noFill/>
                          </a:ln>
                          <a:solidFill>
                            <a:srgbClr val="000000"/>
                          </a:solidFill>
                          <a:effectLst/>
                          <a:latin typeface="Verdana" charset="0"/>
                        </a:rPr>
                        <a:t> </a:t>
                      </a:r>
                      <a:endParaRPr kumimoji="0" lang="tr-TR" altLang="it-IT" sz="1000" b="0" i="0" u="none" strike="noStrike" cap="none" normalizeH="0" baseline="0" dirty="0" smtClean="0">
                        <a:ln>
                          <a:noFill/>
                        </a:ln>
                        <a:solidFill>
                          <a:srgbClr val="000000"/>
                        </a:solidFill>
                        <a:effectLst/>
                        <a:latin typeface="Verdana" charset="0"/>
                      </a:endParaRPr>
                    </a:p>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err="1" smtClean="0">
                          <a:ln>
                            <a:noFill/>
                          </a:ln>
                          <a:solidFill>
                            <a:srgbClr val="000000"/>
                          </a:solidFill>
                          <a:effectLst/>
                          <a:latin typeface="Verdana" charset="0"/>
                        </a:rPr>
                        <a:t>than</a:t>
                      </a:r>
                      <a:r>
                        <a:rPr kumimoji="0" lang="tr-TR" altLang="it-IT" sz="1000" b="0" i="0" u="none" strike="noStrike" cap="none" normalizeH="0" baseline="0" dirty="0" smtClean="0">
                          <a:ln>
                            <a:noFill/>
                          </a:ln>
                          <a:solidFill>
                            <a:srgbClr val="000000"/>
                          </a:solidFill>
                          <a:effectLst/>
                          <a:latin typeface="Verdana" charset="0"/>
                        </a:rPr>
                        <a:t> </a:t>
                      </a:r>
                      <a:r>
                        <a:rPr kumimoji="0" lang="tr-TR" altLang="it-IT" sz="1000" b="0" i="0" u="none" strike="noStrike" cap="none" normalizeH="0" baseline="0" dirty="0" err="1" smtClean="0">
                          <a:ln>
                            <a:noFill/>
                          </a:ln>
                          <a:solidFill>
                            <a:srgbClr val="000000"/>
                          </a:solidFill>
                          <a:effectLst/>
                          <a:latin typeface="Verdana" charset="0"/>
                        </a:rPr>
                        <a:t>or</a:t>
                      </a:r>
                      <a:r>
                        <a:rPr kumimoji="0" lang="tr-TR" altLang="it-IT" sz="1000" b="0" i="0" u="none" strike="noStrike" cap="none" normalizeH="0" baseline="0" dirty="0" smtClean="0">
                          <a:ln>
                            <a:noFill/>
                          </a:ln>
                          <a:solidFill>
                            <a:srgbClr val="000000"/>
                          </a:solidFill>
                          <a:effectLst/>
                          <a:latin typeface="Verdana" charset="0"/>
                        </a:rPr>
                        <a:t> </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err="1" smtClean="0">
                          <a:ln>
                            <a:noFill/>
                          </a:ln>
                          <a:solidFill>
                            <a:srgbClr val="000000"/>
                          </a:solidFill>
                          <a:effectLst/>
                          <a:latin typeface="Verdana" charset="0"/>
                        </a:rPr>
                        <a:t>equal</a:t>
                      </a:r>
                      <a:r>
                        <a:rPr kumimoji="0" lang="tr-TR" altLang="it-IT" sz="1000" b="0" i="0" u="none" strike="noStrike" cap="none" normalizeH="0" baseline="0" dirty="0" smtClean="0">
                          <a:ln>
                            <a:noFill/>
                          </a:ln>
                          <a:solidFill>
                            <a:srgbClr val="000000"/>
                          </a:solidFill>
                          <a:effectLst/>
                          <a:latin typeface="Verdana" charset="0"/>
                        </a:rPr>
                        <a:t> </a:t>
                      </a:r>
                      <a:r>
                        <a:rPr kumimoji="0" lang="tr-TR" altLang="it-IT" sz="1000" b="0" i="0" u="none" strike="noStrike" cap="none" normalizeH="0" baseline="0" dirty="0" err="1" smtClean="0">
                          <a:ln>
                            <a:noFill/>
                          </a:ln>
                          <a:solidFill>
                            <a:srgbClr val="000000"/>
                          </a:solidFill>
                          <a:effectLst/>
                          <a:latin typeface="Verdana" charset="0"/>
                        </a:rPr>
                        <a:t>to</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5&gt;=8 returns false</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59870">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a:ln>
                            <a:noFill/>
                          </a:ln>
                          <a:solidFill>
                            <a:srgbClr val="000000"/>
                          </a:solidFill>
                          <a:effectLst/>
                          <a:latin typeface="Verdana" charset="0"/>
                        </a:rPr>
                        <a:t>&lt;=</a:t>
                      </a:r>
                      <a:endParaRPr kumimoji="0" lang="tr-TR" alt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rgbClr val="000000"/>
                          </a:solidFill>
                          <a:effectLst/>
                          <a:latin typeface="Verdana" charset="0"/>
                        </a:rPr>
                        <a:t>is </a:t>
                      </a:r>
                      <a:r>
                        <a:rPr kumimoji="0" lang="tr-TR" altLang="it-IT" sz="1000" b="0" i="0" u="none" strike="noStrike" cap="none" normalizeH="0" baseline="0" dirty="0" err="1">
                          <a:ln>
                            <a:noFill/>
                          </a:ln>
                          <a:solidFill>
                            <a:srgbClr val="000000"/>
                          </a:solidFill>
                          <a:effectLst/>
                          <a:latin typeface="Verdana" charset="0"/>
                        </a:rPr>
                        <a:t>less</a:t>
                      </a:r>
                      <a:r>
                        <a:rPr kumimoji="0" lang="tr-TR" altLang="it-IT" sz="1000" b="0" i="0" u="none" strike="noStrike" cap="none" normalizeH="0" baseline="0" dirty="0">
                          <a:ln>
                            <a:noFill/>
                          </a:ln>
                          <a:solidFill>
                            <a:srgbClr val="000000"/>
                          </a:solidFill>
                          <a:effectLst/>
                          <a:latin typeface="Verdana" charset="0"/>
                        </a:rPr>
                        <a:t> </a:t>
                      </a:r>
                      <a:r>
                        <a:rPr kumimoji="0" lang="tr-TR" altLang="it-IT" sz="1000" b="0" i="0" u="none" strike="noStrike" cap="none" normalizeH="0" baseline="0" dirty="0" err="1">
                          <a:ln>
                            <a:noFill/>
                          </a:ln>
                          <a:solidFill>
                            <a:srgbClr val="000000"/>
                          </a:solidFill>
                          <a:effectLst/>
                          <a:latin typeface="Verdana" charset="0"/>
                        </a:rPr>
                        <a:t>than</a:t>
                      </a:r>
                      <a:r>
                        <a:rPr kumimoji="0" lang="tr-TR" altLang="it-IT" sz="1000" b="0" i="0" u="none" strike="noStrike" cap="none" normalizeH="0" baseline="0" dirty="0">
                          <a:ln>
                            <a:noFill/>
                          </a:ln>
                          <a:solidFill>
                            <a:srgbClr val="000000"/>
                          </a:solidFill>
                          <a:effectLst/>
                          <a:latin typeface="Verdana" charset="0"/>
                        </a:rPr>
                        <a:t> </a:t>
                      </a:r>
                      <a:endParaRPr kumimoji="0" lang="tr-TR" altLang="it-IT" sz="1000" b="0" i="0" u="none" strike="noStrike" cap="none" normalizeH="0" baseline="0" dirty="0" smtClean="0">
                        <a:ln>
                          <a:noFill/>
                        </a:ln>
                        <a:solidFill>
                          <a:srgbClr val="000000"/>
                        </a:solidFill>
                        <a:effectLst/>
                        <a:latin typeface="Verdana" charset="0"/>
                      </a:endParaRPr>
                    </a:p>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err="1" smtClean="0">
                          <a:ln>
                            <a:noFill/>
                          </a:ln>
                          <a:solidFill>
                            <a:srgbClr val="000000"/>
                          </a:solidFill>
                          <a:effectLst/>
                          <a:latin typeface="Verdana" charset="0"/>
                        </a:rPr>
                        <a:t>or</a:t>
                      </a:r>
                      <a:r>
                        <a:rPr kumimoji="0" lang="tr-TR" altLang="it-IT" sz="1000" b="0" i="0" u="none" strike="noStrike" cap="none" normalizeH="0" baseline="0" dirty="0" smtClean="0">
                          <a:ln>
                            <a:noFill/>
                          </a:ln>
                          <a:solidFill>
                            <a:srgbClr val="000000"/>
                          </a:solidFill>
                          <a:effectLst/>
                          <a:latin typeface="Verdana" charset="0"/>
                        </a:rPr>
                        <a:t> </a:t>
                      </a:r>
                      <a:r>
                        <a:rPr kumimoji="0" lang="tr-TR" altLang="it-IT" sz="1000" b="0" i="0" u="none" strike="noStrike" cap="none" normalizeH="0" baseline="0" dirty="0" err="1">
                          <a:ln>
                            <a:noFill/>
                          </a:ln>
                          <a:solidFill>
                            <a:srgbClr val="000000"/>
                          </a:solidFill>
                          <a:effectLst/>
                          <a:latin typeface="Verdana" charset="0"/>
                        </a:rPr>
                        <a:t>equal</a:t>
                      </a:r>
                      <a:r>
                        <a:rPr kumimoji="0" lang="tr-TR" altLang="it-IT" sz="1000" b="0" i="0" u="none" strike="noStrike" cap="none" normalizeH="0" baseline="0" dirty="0">
                          <a:ln>
                            <a:noFill/>
                          </a:ln>
                          <a:solidFill>
                            <a:srgbClr val="000000"/>
                          </a:solidFill>
                          <a:effectLst/>
                          <a:latin typeface="Verdana" charset="0"/>
                        </a:rPr>
                        <a:t> </a:t>
                      </a:r>
                      <a:r>
                        <a:rPr kumimoji="0" lang="tr-TR" altLang="it-IT" sz="1000" b="0" i="0" u="none" strike="noStrike" cap="none" normalizeH="0" baseline="0" dirty="0" err="1">
                          <a:ln>
                            <a:noFill/>
                          </a:ln>
                          <a:solidFill>
                            <a:srgbClr val="000000"/>
                          </a:solidFill>
                          <a:effectLst/>
                          <a:latin typeface="Verdana" charset="0"/>
                        </a:rPr>
                        <a:t>to</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1000" b="0" i="0" u="none" strike="noStrike" cap="none" normalizeH="0" baseline="0" dirty="0">
                          <a:ln>
                            <a:noFill/>
                          </a:ln>
                          <a:solidFill>
                            <a:srgbClr val="000000"/>
                          </a:solidFill>
                          <a:effectLst/>
                          <a:latin typeface="Verdana" charset="0"/>
                        </a:rPr>
                        <a:t>5&lt;=8 </a:t>
                      </a:r>
                      <a:r>
                        <a:rPr kumimoji="0" lang="tr-TR" altLang="it-IT" sz="1000" b="0" i="0" u="none" strike="noStrike" cap="none" normalizeH="0" baseline="0" dirty="0" err="1">
                          <a:ln>
                            <a:noFill/>
                          </a:ln>
                          <a:solidFill>
                            <a:srgbClr val="000000"/>
                          </a:solidFill>
                          <a:effectLst/>
                          <a:latin typeface="Verdana" charset="0"/>
                        </a:rPr>
                        <a:t>returns</a:t>
                      </a:r>
                      <a:r>
                        <a:rPr kumimoji="0" lang="tr-TR" altLang="it-IT" sz="1000" b="0" i="0" u="none" strike="noStrike" cap="none" normalizeH="0" baseline="0" dirty="0">
                          <a:ln>
                            <a:noFill/>
                          </a:ln>
                          <a:solidFill>
                            <a:srgbClr val="000000"/>
                          </a:solidFill>
                          <a:effectLst/>
                          <a:latin typeface="Verdana" charset="0"/>
                        </a:rPr>
                        <a:t> </a:t>
                      </a:r>
                      <a:r>
                        <a:rPr kumimoji="0" lang="tr-TR" altLang="it-IT" sz="1000" b="0" i="0" u="none" strike="noStrike" cap="none" normalizeH="0" baseline="0" dirty="0" err="1">
                          <a:ln>
                            <a:noFill/>
                          </a:ln>
                          <a:solidFill>
                            <a:srgbClr val="000000"/>
                          </a:solidFill>
                          <a:effectLst/>
                          <a:latin typeface="Verdana" charset="0"/>
                        </a:rPr>
                        <a:t>true</a:t>
                      </a:r>
                      <a:endParaRPr kumimoji="0" lang="tr-TR" alt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6" name="Titolo 5"/>
          <p:cNvSpPr>
            <a:spLocks noGrp="1"/>
          </p:cNvSpPr>
          <p:nvPr>
            <p:ph type="title"/>
          </p:nvPr>
        </p:nvSpPr>
        <p:spPr>
          <a:xfrm>
            <a:off x="479778" y="1347083"/>
            <a:ext cx="231422" cy="1143000"/>
          </a:xfrm>
        </p:spPr>
        <p:txBody>
          <a:bodyPr/>
          <a:lstStyle/>
          <a:p>
            <a:r>
              <a:rPr lang="it-IT" smtClean="0"/>
              <a:t> </a:t>
            </a:r>
            <a:endParaRPr lang="it-IT"/>
          </a:p>
        </p:txBody>
      </p:sp>
      <p:graphicFrame>
        <p:nvGraphicFramePr>
          <p:cNvPr id="7" name="Group 137"/>
          <p:cNvGraphicFramePr>
            <a:graphicFrameLocks/>
          </p:cNvGraphicFramePr>
          <p:nvPr>
            <p:extLst>
              <p:ext uri="{D42A27DB-BD31-4B8C-83A1-F6EECF244321}">
                <p14:modId xmlns:p14="http://schemas.microsoft.com/office/powerpoint/2010/main" val="792773578"/>
              </p:ext>
            </p:extLst>
          </p:nvPr>
        </p:nvGraphicFramePr>
        <p:xfrm>
          <a:off x="33867" y="1637680"/>
          <a:ext cx="2665588" cy="3052429"/>
        </p:xfrm>
        <a:graphic>
          <a:graphicData uri="http://schemas.openxmlformats.org/drawingml/2006/table">
            <a:tbl>
              <a:tblPr/>
              <a:tblGrid>
                <a:gridCol w="767644"/>
                <a:gridCol w="733778"/>
                <a:gridCol w="1164166"/>
              </a:tblGrid>
              <a:tr h="974725">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tr-TR" altLang="it-IT" sz="900" b="1" i="0" u="none" strike="noStrike" cap="none" normalizeH="0" baseline="0" dirty="0" err="1">
                          <a:ln>
                            <a:noFill/>
                          </a:ln>
                          <a:solidFill>
                            <a:srgbClr val="000000"/>
                          </a:solidFill>
                          <a:effectLst/>
                          <a:latin typeface="Verdana" charset="0"/>
                        </a:rPr>
                        <a:t>Operator</a:t>
                      </a:r>
                      <a:endParaRPr kumimoji="0" lang="tr-TR" altLang="it-IT" sz="11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tr-TR" altLang="it-IT" sz="900" b="1" i="0" u="none" strike="noStrike" cap="none" normalizeH="0" baseline="0" dirty="0" err="1">
                          <a:ln>
                            <a:noFill/>
                          </a:ln>
                          <a:solidFill>
                            <a:srgbClr val="000000"/>
                          </a:solidFill>
                          <a:effectLst/>
                          <a:latin typeface="Verdana" charset="0"/>
                        </a:rPr>
                        <a:t>Example</a:t>
                      </a:r>
                      <a:endParaRPr kumimoji="0" lang="tr-TR" altLang="it-IT" sz="11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tr-TR" altLang="it-IT" sz="900" b="1" i="0" u="none" strike="noStrike" cap="none" normalizeH="0" baseline="0" dirty="0">
                          <a:ln>
                            <a:noFill/>
                          </a:ln>
                          <a:solidFill>
                            <a:srgbClr val="000000"/>
                          </a:solidFill>
                          <a:effectLst/>
                          <a:latin typeface="Verdana" charset="0"/>
                        </a:rPr>
                        <a:t>Is </a:t>
                      </a:r>
                      <a:r>
                        <a:rPr kumimoji="0" lang="tr-TR" altLang="it-IT" sz="900" b="1" i="0" u="none" strike="noStrike" cap="none" normalizeH="0" baseline="0" dirty="0" err="1" smtClean="0">
                          <a:ln>
                            <a:noFill/>
                          </a:ln>
                          <a:solidFill>
                            <a:srgbClr val="000000"/>
                          </a:solidFill>
                          <a:effectLst/>
                          <a:latin typeface="Verdana" charset="0"/>
                        </a:rPr>
                        <a:t>the</a:t>
                      </a:r>
                      <a:r>
                        <a:rPr kumimoji="0" lang="tr-TR" altLang="it-IT" sz="900" b="1" i="0" u="none" strike="noStrike" cap="none" normalizeH="0" baseline="0" dirty="0" smtClean="0">
                          <a:ln>
                            <a:noFill/>
                          </a:ln>
                          <a:solidFill>
                            <a:srgbClr val="000000"/>
                          </a:solidFill>
                          <a:effectLst/>
                          <a:latin typeface="Verdana" charset="0"/>
                        </a:rPr>
                        <a:t> </a:t>
                      </a:r>
                      <a:r>
                        <a:rPr kumimoji="0" lang="tr-TR" altLang="it-IT" sz="900" b="1" i="0" u="none" strike="noStrike" cap="none" normalizeH="0" baseline="0" dirty="0" err="1" smtClean="0">
                          <a:ln>
                            <a:noFill/>
                          </a:ln>
                          <a:solidFill>
                            <a:srgbClr val="000000"/>
                          </a:solidFill>
                          <a:effectLst/>
                          <a:latin typeface="Verdana" charset="0"/>
                        </a:rPr>
                        <a:t>same</a:t>
                      </a:r>
                      <a:r>
                        <a:rPr kumimoji="0" lang="tr-TR" altLang="it-IT" sz="900" b="1" i="0" u="none" strike="noStrike" cap="none" normalizeH="0" baseline="0" dirty="0" smtClean="0">
                          <a:ln>
                            <a:noFill/>
                          </a:ln>
                          <a:solidFill>
                            <a:srgbClr val="000000"/>
                          </a:solidFill>
                          <a:effectLst/>
                          <a:latin typeface="Verdana" charset="0"/>
                        </a:rPr>
                        <a:t> as</a:t>
                      </a:r>
                      <a:endParaRPr kumimoji="0" lang="tr-TR" altLang="it-IT" sz="11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56573">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900" b="0" i="0" u="none" strike="noStrike" cap="none" normalizeH="0" baseline="0">
                          <a:ln>
                            <a:noFill/>
                          </a:ln>
                          <a:solidFill>
                            <a:srgbClr val="000000"/>
                          </a:solidFill>
                          <a:effectLst/>
                          <a:latin typeface="Verdana" charset="0"/>
                        </a:rPr>
                        <a:t>=</a:t>
                      </a:r>
                      <a:endParaRPr kumimoji="0" lang="tr-TR" altLang="it-IT" sz="11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900" b="0" i="0" u="none" strike="noStrike" cap="none" normalizeH="0" baseline="0" dirty="0">
                          <a:ln>
                            <a:noFill/>
                          </a:ln>
                          <a:solidFill>
                            <a:srgbClr val="000000"/>
                          </a:solidFill>
                          <a:effectLst/>
                          <a:latin typeface="Verdana" charset="0"/>
                        </a:rPr>
                        <a:t>x=y</a:t>
                      </a:r>
                      <a:endParaRPr kumimoji="0" lang="tr-TR" altLang="it-IT" sz="11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900" b="0" i="0" u="none" strike="noStrike" cap="none" normalizeH="0" baseline="0" dirty="0">
                          <a:ln>
                            <a:noFill/>
                          </a:ln>
                          <a:solidFill>
                            <a:srgbClr val="000000"/>
                          </a:solidFill>
                          <a:effectLst/>
                          <a:latin typeface="Verdana" charset="0"/>
                        </a:rPr>
                        <a:t>x=y</a:t>
                      </a:r>
                      <a:endParaRPr kumimoji="0" lang="tr-TR" altLang="it-IT" sz="11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44932">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900" b="0" i="0" u="none" strike="noStrike" cap="none" normalizeH="0" baseline="0">
                          <a:ln>
                            <a:noFill/>
                          </a:ln>
                          <a:solidFill>
                            <a:srgbClr val="000000"/>
                          </a:solidFill>
                          <a:effectLst/>
                          <a:latin typeface="Verdana" charset="0"/>
                        </a:rPr>
                        <a:t>+=</a:t>
                      </a:r>
                      <a:endParaRPr kumimoji="0" lang="tr-TR" altLang="it-IT" sz="11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900" b="0" i="0" u="none" strike="noStrike" cap="none" normalizeH="0" baseline="0" dirty="0">
                          <a:ln>
                            <a:noFill/>
                          </a:ln>
                          <a:solidFill>
                            <a:srgbClr val="000000"/>
                          </a:solidFill>
                          <a:effectLst/>
                          <a:latin typeface="Verdana" charset="0"/>
                        </a:rPr>
                        <a:t>x+=y</a:t>
                      </a:r>
                      <a:endParaRPr kumimoji="0" lang="tr-TR" altLang="it-IT" sz="11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900" b="0" i="0" u="none" strike="noStrike" cap="none" normalizeH="0" baseline="0" dirty="0">
                          <a:ln>
                            <a:noFill/>
                          </a:ln>
                          <a:solidFill>
                            <a:srgbClr val="000000"/>
                          </a:solidFill>
                          <a:effectLst/>
                          <a:latin typeface="Verdana" charset="0"/>
                        </a:rPr>
                        <a:t>x=</a:t>
                      </a:r>
                      <a:r>
                        <a:rPr kumimoji="0" lang="tr-TR" altLang="it-IT" sz="900" b="0" i="0" u="none" strike="noStrike" cap="none" normalizeH="0" baseline="0" dirty="0" err="1">
                          <a:ln>
                            <a:noFill/>
                          </a:ln>
                          <a:solidFill>
                            <a:srgbClr val="000000"/>
                          </a:solidFill>
                          <a:effectLst/>
                          <a:latin typeface="Verdana" charset="0"/>
                        </a:rPr>
                        <a:t>x+y</a:t>
                      </a:r>
                      <a:endParaRPr kumimoji="0" lang="tr-TR" altLang="it-IT" sz="11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55868">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900" b="0" i="0" u="none" strike="noStrike" cap="none" normalizeH="0" baseline="0">
                          <a:ln>
                            <a:noFill/>
                          </a:ln>
                          <a:solidFill>
                            <a:srgbClr val="000000"/>
                          </a:solidFill>
                          <a:effectLst/>
                          <a:latin typeface="Verdana" charset="0"/>
                        </a:rPr>
                        <a:t>-=</a:t>
                      </a:r>
                      <a:endParaRPr kumimoji="0" lang="tr-TR" altLang="it-IT" sz="11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900" b="0" i="0" u="none" strike="noStrike" cap="none" normalizeH="0" baseline="0">
                          <a:ln>
                            <a:noFill/>
                          </a:ln>
                          <a:solidFill>
                            <a:srgbClr val="000000"/>
                          </a:solidFill>
                          <a:effectLst/>
                          <a:latin typeface="Verdana" charset="0"/>
                        </a:rPr>
                        <a:t>x-=y</a:t>
                      </a:r>
                      <a:endParaRPr kumimoji="0" lang="tr-TR" altLang="it-IT" sz="11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900" b="0" i="0" u="none" strike="noStrike" cap="none" normalizeH="0" baseline="0" dirty="0">
                          <a:ln>
                            <a:noFill/>
                          </a:ln>
                          <a:solidFill>
                            <a:srgbClr val="000000"/>
                          </a:solidFill>
                          <a:effectLst/>
                          <a:latin typeface="Verdana" charset="0"/>
                        </a:rPr>
                        <a:t>x=x-y</a:t>
                      </a:r>
                      <a:endParaRPr kumimoji="0" lang="tr-TR" altLang="it-IT" sz="11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32937">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900" b="0" i="0" u="none" strike="noStrike" cap="none" normalizeH="0" baseline="0">
                          <a:ln>
                            <a:noFill/>
                          </a:ln>
                          <a:solidFill>
                            <a:srgbClr val="000000"/>
                          </a:solidFill>
                          <a:effectLst/>
                          <a:latin typeface="Verdana" charset="0"/>
                        </a:rPr>
                        <a:t>*=</a:t>
                      </a:r>
                      <a:endParaRPr kumimoji="0" lang="tr-TR" altLang="it-IT" sz="11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900" b="0" i="0" u="none" strike="noStrike" cap="none" normalizeH="0" baseline="0">
                          <a:ln>
                            <a:noFill/>
                          </a:ln>
                          <a:solidFill>
                            <a:srgbClr val="000000"/>
                          </a:solidFill>
                          <a:effectLst/>
                          <a:latin typeface="Verdana" charset="0"/>
                        </a:rPr>
                        <a:t>x*=y</a:t>
                      </a:r>
                      <a:endParaRPr kumimoji="0" lang="tr-TR" altLang="it-IT" sz="11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900" b="0" i="0" u="none" strike="noStrike" cap="none" normalizeH="0" baseline="0" dirty="0">
                          <a:ln>
                            <a:noFill/>
                          </a:ln>
                          <a:solidFill>
                            <a:srgbClr val="000000"/>
                          </a:solidFill>
                          <a:effectLst/>
                          <a:latin typeface="Verdana" charset="0"/>
                        </a:rPr>
                        <a:t>x=x*y</a:t>
                      </a:r>
                      <a:endParaRPr kumimoji="0" lang="tr-TR" altLang="it-IT" sz="11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1296">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900" b="0" i="0" u="none" strike="noStrike" cap="none" normalizeH="0" baseline="0">
                          <a:ln>
                            <a:noFill/>
                          </a:ln>
                          <a:solidFill>
                            <a:srgbClr val="000000"/>
                          </a:solidFill>
                          <a:effectLst/>
                          <a:latin typeface="Verdana" charset="0"/>
                        </a:rPr>
                        <a:t>/=</a:t>
                      </a:r>
                      <a:endParaRPr kumimoji="0" lang="tr-TR" altLang="it-IT" sz="11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900" b="0" i="0" u="none" strike="noStrike" cap="none" normalizeH="0" baseline="0">
                          <a:ln>
                            <a:noFill/>
                          </a:ln>
                          <a:solidFill>
                            <a:srgbClr val="000000"/>
                          </a:solidFill>
                          <a:effectLst/>
                          <a:latin typeface="Verdana" charset="0"/>
                        </a:rPr>
                        <a:t>x/=y</a:t>
                      </a:r>
                      <a:endParaRPr kumimoji="0" lang="tr-TR" altLang="it-IT" sz="11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900" b="0" i="0" u="none" strike="noStrike" cap="none" normalizeH="0" baseline="0" dirty="0">
                          <a:ln>
                            <a:noFill/>
                          </a:ln>
                          <a:solidFill>
                            <a:srgbClr val="000000"/>
                          </a:solidFill>
                          <a:effectLst/>
                          <a:latin typeface="Verdana" charset="0"/>
                        </a:rPr>
                        <a:t>x=x/y</a:t>
                      </a:r>
                      <a:endParaRPr kumimoji="0" lang="tr-TR" altLang="it-IT" sz="11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6098">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900" b="0" i="0" u="none" strike="noStrike" cap="none" normalizeH="0" baseline="0">
                          <a:ln>
                            <a:noFill/>
                          </a:ln>
                          <a:solidFill>
                            <a:srgbClr val="000000"/>
                          </a:solidFill>
                          <a:effectLst/>
                          <a:latin typeface="Verdana" charset="0"/>
                        </a:rPr>
                        <a:t>%=</a:t>
                      </a:r>
                      <a:endParaRPr kumimoji="0" lang="tr-TR" altLang="it-IT" sz="11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900" b="0" i="0" u="none" strike="noStrike" cap="none" normalizeH="0" baseline="0" dirty="0">
                          <a:ln>
                            <a:noFill/>
                          </a:ln>
                          <a:solidFill>
                            <a:srgbClr val="000000"/>
                          </a:solidFill>
                          <a:effectLst/>
                          <a:latin typeface="Verdana" charset="0"/>
                        </a:rPr>
                        <a:t>x%=y</a:t>
                      </a:r>
                      <a:endParaRPr kumimoji="0" lang="tr-TR" altLang="it-IT" sz="11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buClr>
                          <a:schemeClr val="hlink"/>
                        </a:buClr>
                        <a:buSzPct val="80000"/>
                        <a:buFont typeface="Arial" charset="0"/>
                        <a:defRPr sz="2800">
                          <a:solidFill>
                            <a:schemeClr val="tx1"/>
                          </a:solidFill>
                          <a:effectLst>
                            <a:outerShdw blurRad="38100" dist="38100" dir="2700000" algn="tl">
                              <a:srgbClr val="C0C0C0"/>
                            </a:outerShdw>
                          </a:effectLst>
                          <a:latin typeface="Tahoma" charset="0"/>
                        </a:defRPr>
                      </a:lvl1pPr>
                      <a:lvl2pPr marL="742950" indent="-285750">
                        <a:spcBef>
                          <a:spcPct val="20000"/>
                        </a:spcBef>
                        <a:buClr>
                          <a:schemeClr val="folHlink"/>
                        </a:buClr>
                        <a:buFont typeface="Wingdings" charset="2"/>
                        <a:defRPr sz="2400">
                          <a:solidFill>
                            <a:schemeClr val="tx1"/>
                          </a:solidFill>
                          <a:effectLst>
                            <a:outerShdw blurRad="38100" dist="38100" dir="2700000" algn="tl">
                              <a:srgbClr val="C0C0C0"/>
                            </a:outerShdw>
                          </a:effectLst>
                          <a:latin typeface="Tahoma" charset="0"/>
                        </a:defRPr>
                      </a:lvl2pPr>
                      <a:lvl3pPr marL="1143000" indent="-228600">
                        <a:spcBef>
                          <a:spcPct val="20000"/>
                        </a:spcBef>
                        <a:buClr>
                          <a:schemeClr val="hlink"/>
                        </a:buClr>
                        <a:buSzPct val="80000"/>
                        <a:buFont typeface="Arial" charset="0"/>
                        <a:defRPr sz="2000">
                          <a:solidFill>
                            <a:schemeClr val="tx1"/>
                          </a:solidFill>
                          <a:effectLst>
                            <a:outerShdw blurRad="38100" dist="38100" dir="2700000" algn="tl">
                              <a:srgbClr val="C0C0C0"/>
                            </a:outerShdw>
                          </a:effectLst>
                          <a:latin typeface="Tahoma" charset="0"/>
                        </a:defRPr>
                      </a:lvl3pPr>
                      <a:lvl4pPr marL="1600200" indent="-228600">
                        <a:spcBef>
                          <a:spcPct val="20000"/>
                        </a:spcBef>
                        <a:buClr>
                          <a:schemeClr val="folHlink"/>
                        </a:buClr>
                        <a:buFont typeface="Wingdings" charset="2"/>
                        <a:defRPr>
                          <a:solidFill>
                            <a:schemeClr val="tx1"/>
                          </a:solidFill>
                          <a:effectLst>
                            <a:outerShdw blurRad="38100" dist="38100" dir="2700000" algn="tl">
                              <a:srgbClr val="C0C0C0"/>
                            </a:outerShdw>
                          </a:effectLst>
                          <a:latin typeface="Tahoma" charset="0"/>
                        </a:defRPr>
                      </a:lvl4pPr>
                      <a:lvl5pPr marL="2057400" indent="-228600">
                        <a:spcBef>
                          <a:spcPct val="20000"/>
                        </a:spcBef>
                        <a:buClr>
                          <a:schemeClr val="hlink"/>
                        </a:buClr>
                        <a:buSzPct val="80000"/>
                        <a:buFont typeface="Arial" charset="0"/>
                        <a:defRPr>
                          <a:solidFill>
                            <a:schemeClr val="tx1"/>
                          </a:solidFill>
                          <a:effectLst>
                            <a:outerShdw blurRad="38100" dist="38100" dir="2700000" algn="tl">
                              <a:srgbClr val="C0C0C0"/>
                            </a:outerShdw>
                          </a:effectLst>
                          <a:latin typeface="Tahoma" charset="0"/>
                        </a:defRPr>
                      </a:lvl5pPr>
                      <a:lvl6pPr marL="25146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6pPr>
                      <a:lvl7pPr marL="29718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7pPr>
                      <a:lvl8pPr marL="34290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8pPr>
                      <a:lvl9pPr marL="3886200" indent="-228600" fontAlgn="base">
                        <a:spcBef>
                          <a:spcPct val="20000"/>
                        </a:spcBef>
                        <a:spcAft>
                          <a:spcPct val="0"/>
                        </a:spcAft>
                        <a:buClr>
                          <a:schemeClr val="hlink"/>
                        </a:buClr>
                        <a:buSzPct val="80000"/>
                        <a:buFont typeface="Arial" charset="0"/>
                        <a:defRPr>
                          <a:solidFill>
                            <a:schemeClr val="tx1"/>
                          </a:solidFill>
                          <a:effectLst>
                            <a:outerShdw blurRad="38100" dist="38100" dir="2700000" algn="tl">
                              <a:srgbClr val="C0C0C0"/>
                            </a:outerShdw>
                          </a:effectLst>
                          <a:latin typeface="Tahoma"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tr-TR" altLang="it-IT" sz="900" b="0" i="0" u="none" strike="noStrike" cap="none" normalizeH="0" baseline="0" dirty="0">
                          <a:ln>
                            <a:noFill/>
                          </a:ln>
                          <a:solidFill>
                            <a:srgbClr val="000000"/>
                          </a:solidFill>
                          <a:effectLst/>
                          <a:latin typeface="Verdana" charset="0"/>
                        </a:rPr>
                        <a:t>x=</a:t>
                      </a:r>
                      <a:r>
                        <a:rPr kumimoji="0" lang="tr-TR" altLang="it-IT" sz="900" b="0" i="0" u="none" strike="noStrike" cap="none" normalizeH="0" baseline="0" dirty="0" err="1">
                          <a:ln>
                            <a:noFill/>
                          </a:ln>
                          <a:solidFill>
                            <a:srgbClr val="000000"/>
                          </a:solidFill>
                          <a:effectLst/>
                          <a:latin typeface="Verdana" charset="0"/>
                        </a:rPr>
                        <a:t>x%y</a:t>
                      </a:r>
                      <a:endParaRPr kumimoji="0" lang="tr-TR" altLang="it-IT" sz="11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Rettangolo 7"/>
          <p:cNvSpPr/>
          <p:nvPr/>
        </p:nvSpPr>
        <p:spPr>
          <a:xfrm>
            <a:off x="146756" y="1064942"/>
            <a:ext cx="2266711" cy="369332"/>
          </a:xfrm>
          <a:prstGeom prst="rect">
            <a:avLst/>
          </a:prstGeom>
        </p:spPr>
        <p:txBody>
          <a:bodyPr wrap="none">
            <a:spAutoFit/>
          </a:bodyPr>
          <a:lstStyle/>
          <a:p>
            <a:pPr>
              <a:buFont typeface="Arial" charset="0"/>
              <a:buNone/>
            </a:pPr>
            <a:r>
              <a:rPr lang="tr-TR" altLang="it-IT" sz="1800" dirty="0" err="1">
                <a:latin typeface="+mn-lt"/>
              </a:rPr>
              <a:t>Assignment</a:t>
            </a:r>
            <a:r>
              <a:rPr lang="tr-TR" altLang="it-IT" sz="1800" dirty="0">
                <a:latin typeface="+mn-lt"/>
              </a:rPr>
              <a:t> </a:t>
            </a:r>
            <a:r>
              <a:rPr lang="tr-TR" altLang="it-IT" sz="1800" dirty="0" err="1">
                <a:latin typeface="+mn-lt"/>
              </a:rPr>
              <a:t>Operators</a:t>
            </a:r>
            <a:endParaRPr lang="tr-TR" altLang="it-IT" sz="1800" dirty="0">
              <a:latin typeface="+mn-lt"/>
            </a:endParaRPr>
          </a:p>
        </p:txBody>
      </p:sp>
      <p:sp>
        <p:nvSpPr>
          <p:cNvPr id="9" name="Rettangolo 8"/>
          <p:cNvSpPr/>
          <p:nvPr/>
        </p:nvSpPr>
        <p:spPr>
          <a:xfrm>
            <a:off x="3102597" y="1068728"/>
            <a:ext cx="2302425" cy="369332"/>
          </a:xfrm>
          <a:prstGeom prst="rect">
            <a:avLst/>
          </a:prstGeom>
        </p:spPr>
        <p:txBody>
          <a:bodyPr wrap="none">
            <a:spAutoFit/>
          </a:bodyPr>
          <a:lstStyle/>
          <a:p>
            <a:pPr>
              <a:buFont typeface="Arial" charset="0"/>
              <a:buNone/>
            </a:pPr>
            <a:r>
              <a:rPr lang="tr-TR" altLang="it-IT" sz="1800" dirty="0" err="1">
                <a:latin typeface="+mn-lt"/>
              </a:rPr>
              <a:t>Comparison</a:t>
            </a:r>
            <a:r>
              <a:rPr lang="tr-TR" altLang="it-IT" sz="1800" dirty="0">
                <a:latin typeface="+mn-lt"/>
              </a:rPr>
              <a:t> </a:t>
            </a:r>
            <a:r>
              <a:rPr lang="tr-TR" altLang="it-IT" sz="1800" dirty="0" err="1">
                <a:latin typeface="+mn-lt"/>
              </a:rPr>
              <a:t>Operators</a:t>
            </a:r>
            <a:endParaRPr lang="tr-TR" altLang="it-IT" sz="1800" dirty="0">
              <a:latin typeface="+mn-lt"/>
            </a:endParaRPr>
          </a:p>
        </p:txBody>
      </p:sp>
      <p:sp>
        <p:nvSpPr>
          <p:cNvPr id="10" name="Rettangolo 9"/>
          <p:cNvSpPr/>
          <p:nvPr/>
        </p:nvSpPr>
        <p:spPr>
          <a:xfrm>
            <a:off x="6500552" y="1032842"/>
            <a:ext cx="1814856" cy="369332"/>
          </a:xfrm>
          <a:prstGeom prst="rect">
            <a:avLst/>
          </a:prstGeom>
        </p:spPr>
        <p:txBody>
          <a:bodyPr wrap="none">
            <a:spAutoFit/>
          </a:bodyPr>
          <a:lstStyle/>
          <a:p>
            <a:pPr>
              <a:buFont typeface="Arial" charset="0"/>
              <a:buNone/>
            </a:pPr>
            <a:r>
              <a:rPr lang="tr-TR" altLang="it-IT" sz="1800" dirty="0" err="1">
                <a:latin typeface="+mn-lt"/>
              </a:rPr>
              <a:t>Logical</a:t>
            </a:r>
            <a:r>
              <a:rPr lang="tr-TR" altLang="it-IT" sz="1800" dirty="0">
                <a:latin typeface="+mn-lt"/>
              </a:rPr>
              <a:t> </a:t>
            </a:r>
            <a:r>
              <a:rPr lang="tr-TR" altLang="it-IT" sz="1800" dirty="0" err="1">
                <a:latin typeface="+mn-lt"/>
              </a:rPr>
              <a:t>Operators</a:t>
            </a:r>
            <a:endParaRPr lang="tr-TR" altLang="it-IT" sz="1800" dirty="0">
              <a:latin typeface="+mn-lt"/>
            </a:endParaRPr>
          </a:p>
        </p:txBody>
      </p:sp>
    </p:spTree>
    <p:extLst>
      <p:ext uri="{BB962C8B-B14F-4D97-AF65-F5344CB8AC3E}">
        <p14:creationId xmlns:p14="http://schemas.microsoft.com/office/powerpoint/2010/main" val="1637012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err="1" smtClean="0"/>
              <a:t>Statements</a:t>
            </a:r>
            <a:endParaRPr lang="it-IT" sz="2400" dirty="0"/>
          </a:p>
        </p:txBody>
      </p:sp>
      <p:sp>
        <p:nvSpPr>
          <p:cNvPr id="3" name="Segnaposto contenuto 2"/>
          <p:cNvSpPr>
            <a:spLocks noGrp="1"/>
          </p:cNvSpPr>
          <p:nvPr>
            <p:ph idx="1"/>
          </p:nvPr>
        </p:nvSpPr>
        <p:spPr/>
        <p:txBody>
          <a:bodyPr/>
          <a:lstStyle/>
          <a:p>
            <a:r>
              <a:rPr lang="en-US" altLang="it-IT" sz="1800" dirty="0"/>
              <a:t>Most JavaScript statements are also borrowed from </a:t>
            </a:r>
            <a:r>
              <a:rPr lang="en-US" altLang="it-IT" sz="1800" dirty="0" smtClean="0"/>
              <a:t>C. Statements are terminated </a:t>
            </a:r>
            <a:r>
              <a:rPr lang="en-US" altLang="it-IT" sz="1800" dirty="0"/>
              <a:t>by returns or </a:t>
            </a:r>
            <a:r>
              <a:rPr lang="en-US" altLang="it-IT" sz="1800" dirty="0" smtClean="0"/>
              <a:t>semi-colons. Blocks </a:t>
            </a:r>
            <a:r>
              <a:rPr lang="en-US" altLang="it-IT" sz="1800" dirty="0"/>
              <a:t>of statements </a:t>
            </a:r>
            <a:r>
              <a:rPr lang="en-US" altLang="it-IT" sz="1800" dirty="0" smtClean="0"/>
              <a:t>are enclosed </a:t>
            </a:r>
            <a:r>
              <a:rPr lang="en-US" altLang="it-IT" sz="1800" dirty="0"/>
              <a:t>in { </a:t>
            </a:r>
            <a:r>
              <a:rPr lang="en-US" altLang="it-IT" sz="1800" dirty="0" smtClean="0"/>
              <a:t>…} </a:t>
            </a:r>
          </a:p>
          <a:p>
            <a:endParaRPr lang="en-US" altLang="it-IT" sz="1800" dirty="0"/>
          </a:p>
          <a:p>
            <a:pPr lvl="1"/>
            <a:r>
              <a:rPr lang="en-US" altLang="it-IT" sz="1800" i="1" dirty="0"/>
              <a:t>Assignment</a:t>
            </a:r>
            <a:r>
              <a:rPr lang="en-US" altLang="it-IT" sz="1800" dirty="0"/>
              <a:t>: </a:t>
            </a:r>
            <a:endParaRPr lang="en-US" altLang="it-IT" sz="1800" dirty="0" smtClean="0"/>
          </a:p>
          <a:p>
            <a:pPr marL="457200" lvl="1" indent="0">
              <a:buNone/>
            </a:pPr>
            <a:r>
              <a:rPr lang="en-US" altLang="it-IT" sz="1800" dirty="0"/>
              <a:t>	</a:t>
            </a:r>
            <a:r>
              <a:rPr lang="en-US" altLang="it-IT" sz="1800" dirty="0" smtClean="0"/>
              <a:t>greeting </a:t>
            </a:r>
            <a:r>
              <a:rPr lang="en-US" altLang="it-IT" sz="1800" dirty="0"/>
              <a:t>= "Hello, " + name;</a:t>
            </a:r>
          </a:p>
          <a:p>
            <a:pPr lvl="1"/>
            <a:r>
              <a:rPr lang="en-US" altLang="it-IT" sz="1800" i="1" dirty="0"/>
              <a:t>Compound statement</a:t>
            </a:r>
            <a:r>
              <a:rPr lang="en-US" altLang="it-IT" sz="1800" dirty="0"/>
              <a:t>:</a:t>
            </a:r>
            <a:br>
              <a:rPr lang="en-US" altLang="it-IT" sz="1800" dirty="0"/>
            </a:br>
            <a:r>
              <a:rPr lang="en-US" altLang="it-IT" sz="1800" dirty="0"/>
              <a:t>   </a:t>
            </a:r>
            <a:r>
              <a:rPr lang="en-US" altLang="it-IT" sz="1800" dirty="0" smtClean="0"/>
              <a:t>{ </a:t>
            </a:r>
            <a:r>
              <a:rPr lang="en-US" altLang="it-IT" sz="1800" i="1" dirty="0"/>
              <a:t>statement</a:t>
            </a:r>
            <a:r>
              <a:rPr lang="en-US" altLang="it-IT" sz="1800" dirty="0"/>
              <a:t>; ...; </a:t>
            </a:r>
            <a:r>
              <a:rPr lang="en-US" altLang="it-IT" sz="1800" i="1" dirty="0"/>
              <a:t>statement</a:t>
            </a:r>
            <a:r>
              <a:rPr lang="en-US" altLang="it-IT" sz="1800" dirty="0"/>
              <a:t> </a:t>
            </a:r>
            <a:r>
              <a:rPr lang="en-US" altLang="it-IT" sz="1800" dirty="0" smtClean="0"/>
              <a:t>}</a:t>
            </a:r>
          </a:p>
          <a:p>
            <a:pPr lvl="1"/>
            <a:endParaRPr lang="en-US" altLang="it-IT" sz="1800" dirty="0"/>
          </a:p>
          <a:p>
            <a:pPr lvl="1"/>
            <a:r>
              <a:rPr lang="en-US" altLang="it-IT" sz="1800" i="1" dirty="0"/>
              <a:t>If </a:t>
            </a:r>
            <a:r>
              <a:rPr lang="en-US" altLang="it-IT" sz="1800" i="1" dirty="0" smtClean="0"/>
              <a:t>statement</a:t>
            </a:r>
            <a:r>
              <a:rPr lang="en-US" altLang="it-IT" sz="1800" dirty="0" smtClean="0"/>
              <a:t>:</a:t>
            </a:r>
            <a:r>
              <a:rPr lang="en-US" altLang="it-IT" sz="1800" dirty="0"/>
              <a:t/>
            </a:r>
            <a:br>
              <a:rPr lang="en-US" altLang="it-IT" sz="1800" dirty="0"/>
            </a:br>
            <a:r>
              <a:rPr lang="en-US" altLang="it-IT" sz="1800" dirty="0"/>
              <a:t>    </a:t>
            </a:r>
            <a:r>
              <a:rPr lang="en-US" altLang="it-IT" sz="1800" dirty="0" smtClean="0"/>
              <a:t>if </a:t>
            </a:r>
            <a:r>
              <a:rPr lang="en-US" altLang="it-IT" sz="1800" dirty="0"/>
              <a:t>(</a:t>
            </a:r>
            <a:r>
              <a:rPr lang="en-US" altLang="it-IT" sz="1800" i="1" dirty="0"/>
              <a:t>condition</a:t>
            </a:r>
            <a:r>
              <a:rPr lang="en-US" altLang="it-IT" sz="1800" dirty="0"/>
              <a:t>) </a:t>
            </a:r>
            <a:r>
              <a:rPr lang="en-US" altLang="it-IT" sz="1800" i="1" dirty="0"/>
              <a:t>statement</a:t>
            </a:r>
            <a:r>
              <a:rPr lang="en-US" altLang="it-IT" sz="1800" dirty="0"/>
              <a:t>;</a:t>
            </a:r>
            <a:br>
              <a:rPr lang="en-US" altLang="it-IT" sz="1800" dirty="0"/>
            </a:br>
            <a:r>
              <a:rPr lang="en-US" altLang="it-IT" sz="1800" dirty="0"/>
              <a:t>    if (</a:t>
            </a:r>
            <a:r>
              <a:rPr lang="en-US" altLang="it-IT" sz="1800" i="1" dirty="0"/>
              <a:t>condition</a:t>
            </a:r>
            <a:r>
              <a:rPr lang="en-US" altLang="it-IT" sz="1800" dirty="0"/>
              <a:t>) </a:t>
            </a:r>
            <a:r>
              <a:rPr lang="en-US" altLang="it-IT" sz="1800" i="1" dirty="0"/>
              <a:t>statement</a:t>
            </a:r>
            <a:r>
              <a:rPr lang="en-US" altLang="it-IT" sz="1800" dirty="0"/>
              <a:t>; else </a:t>
            </a:r>
            <a:r>
              <a:rPr lang="en-US" altLang="it-IT" sz="1800" i="1" dirty="0"/>
              <a:t>statement</a:t>
            </a:r>
            <a:r>
              <a:rPr lang="en-US" altLang="it-IT" sz="1800" dirty="0"/>
              <a:t>;</a:t>
            </a:r>
          </a:p>
          <a:p>
            <a:pPr lvl="1"/>
            <a:r>
              <a:rPr lang="en-US" altLang="it-IT" sz="1800" i="1" dirty="0"/>
              <a:t>L</a:t>
            </a:r>
            <a:r>
              <a:rPr lang="en-US" altLang="it-IT" sz="1800" i="1" dirty="0" smtClean="0"/>
              <a:t>oop </a:t>
            </a:r>
            <a:r>
              <a:rPr lang="en-US" altLang="it-IT" sz="1800" i="1" dirty="0"/>
              <a:t>statements</a:t>
            </a:r>
            <a:r>
              <a:rPr lang="en-US" altLang="it-IT" sz="1800" dirty="0"/>
              <a:t>:</a:t>
            </a:r>
            <a:br>
              <a:rPr lang="en-US" altLang="it-IT" sz="1800" dirty="0"/>
            </a:br>
            <a:r>
              <a:rPr lang="en-US" altLang="it-IT" sz="1800" dirty="0"/>
              <a:t>    </a:t>
            </a:r>
            <a:r>
              <a:rPr lang="en-US" altLang="it-IT" sz="1800" dirty="0" smtClean="0"/>
              <a:t>while </a:t>
            </a:r>
            <a:r>
              <a:rPr lang="en-US" altLang="it-IT" sz="1800" dirty="0"/>
              <a:t>(</a:t>
            </a:r>
            <a:r>
              <a:rPr lang="en-US" altLang="it-IT" sz="1800" i="1" dirty="0"/>
              <a:t>condition</a:t>
            </a:r>
            <a:r>
              <a:rPr lang="en-US" altLang="it-IT" sz="1800" dirty="0"/>
              <a:t>) </a:t>
            </a:r>
            <a:r>
              <a:rPr lang="en-US" altLang="it-IT" sz="1800" i="1" dirty="0"/>
              <a:t>statement</a:t>
            </a:r>
            <a:r>
              <a:rPr lang="en-US" altLang="it-IT" sz="1800" dirty="0"/>
              <a:t>;</a:t>
            </a:r>
            <a:br>
              <a:rPr lang="en-US" altLang="it-IT" sz="1800" dirty="0"/>
            </a:br>
            <a:r>
              <a:rPr lang="en-US" altLang="it-IT" sz="1800" dirty="0"/>
              <a:t>    do </a:t>
            </a:r>
            <a:r>
              <a:rPr lang="en-US" altLang="it-IT" sz="1800" i="1" dirty="0"/>
              <a:t>statement </a:t>
            </a:r>
            <a:r>
              <a:rPr lang="en-US" altLang="it-IT" sz="1800" dirty="0"/>
              <a:t>while (</a:t>
            </a:r>
            <a:r>
              <a:rPr lang="en-US" altLang="it-IT" sz="1800" i="1" dirty="0"/>
              <a:t>condition</a:t>
            </a:r>
            <a:r>
              <a:rPr lang="en-US" altLang="it-IT" sz="1800" dirty="0"/>
              <a:t>);</a:t>
            </a:r>
            <a:br>
              <a:rPr lang="en-US" altLang="it-IT" sz="1800" dirty="0"/>
            </a:br>
            <a:r>
              <a:rPr lang="en-US" altLang="it-IT" sz="1800" dirty="0"/>
              <a:t>    for (</a:t>
            </a:r>
            <a:r>
              <a:rPr lang="en-US" altLang="it-IT" sz="1800" i="1" dirty="0"/>
              <a:t>initialization</a:t>
            </a:r>
            <a:r>
              <a:rPr lang="en-US" altLang="it-IT" sz="1800" dirty="0"/>
              <a:t>; </a:t>
            </a:r>
            <a:r>
              <a:rPr lang="en-US" altLang="it-IT" sz="1800" i="1" dirty="0"/>
              <a:t>condition; increment</a:t>
            </a:r>
            <a:r>
              <a:rPr lang="en-US" altLang="it-IT" sz="1800" dirty="0"/>
              <a:t>) </a:t>
            </a:r>
            <a:r>
              <a:rPr lang="en-US" altLang="it-IT" sz="1800" i="1" dirty="0"/>
              <a:t>statement</a:t>
            </a:r>
            <a:r>
              <a:rPr lang="en-US" altLang="it-IT" sz="1800" dirty="0" smtClean="0"/>
              <a:t>;</a:t>
            </a:r>
          </a:p>
        </p:txBody>
      </p:sp>
    </p:spTree>
    <p:extLst>
      <p:ext uri="{BB962C8B-B14F-4D97-AF65-F5344CB8AC3E}">
        <p14:creationId xmlns:p14="http://schemas.microsoft.com/office/powerpoint/2010/main" val="181899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For statement</a:t>
            </a:r>
            <a:endParaRPr lang="it-IT" sz="2400" dirty="0"/>
          </a:p>
        </p:txBody>
      </p:sp>
      <p:sp>
        <p:nvSpPr>
          <p:cNvPr id="3" name="Segnaposto contenuto 2"/>
          <p:cNvSpPr>
            <a:spLocks noGrp="1"/>
          </p:cNvSpPr>
          <p:nvPr>
            <p:ph idx="1"/>
          </p:nvPr>
        </p:nvSpPr>
        <p:spPr/>
        <p:txBody>
          <a:bodyPr/>
          <a:lstStyle/>
          <a:p>
            <a:r>
              <a:rPr lang="en-US" altLang="it-IT" sz="1800" dirty="0"/>
              <a:t>You can loop through all the properties of an object with </a:t>
            </a:r>
            <a:r>
              <a:rPr lang="en-US" altLang="it-IT" sz="1800" dirty="0" smtClean="0"/>
              <a:t> the </a:t>
            </a:r>
          </a:p>
          <a:p>
            <a:pPr marL="0" indent="0">
              <a:buNone/>
            </a:pPr>
            <a:r>
              <a:rPr lang="en-US" altLang="it-IT" sz="1800" dirty="0"/>
              <a:t> </a:t>
            </a:r>
            <a:r>
              <a:rPr lang="en-US" altLang="it-IT" sz="1800" dirty="0" smtClean="0"/>
              <a:t>       for </a:t>
            </a:r>
            <a:r>
              <a:rPr lang="en-US" altLang="it-IT" sz="1800" dirty="0"/>
              <a:t>(</a:t>
            </a:r>
            <a:r>
              <a:rPr lang="en-US" altLang="it-IT" sz="1800" i="1" dirty="0"/>
              <a:t>variable</a:t>
            </a:r>
            <a:r>
              <a:rPr lang="en-US" altLang="it-IT" sz="1800" dirty="0"/>
              <a:t> in </a:t>
            </a:r>
            <a:r>
              <a:rPr lang="en-US" altLang="it-IT" sz="1800" i="1" dirty="0"/>
              <a:t>object</a:t>
            </a:r>
            <a:r>
              <a:rPr lang="en-US" altLang="it-IT" sz="1800" dirty="0"/>
              <a:t>) </a:t>
            </a:r>
            <a:r>
              <a:rPr lang="en-US" altLang="it-IT" sz="1800" i="1" dirty="0"/>
              <a:t>statement</a:t>
            </a:r>
            <a:r>
              <a:rPr lang="en-US" altLang="it-IT" sz="1800" dirty="0"/>
              <a:t>;</a:t>
            </a:r>
          </a:p>
          <a:p>
            <a:pPr marL="457200" lvl="1" indent="0">
              <a:buNone/>
            </a:pPr>
            <a:r>
              <a:rPr lang="en-US" altLang="it-IT" sz="1800" dirty="0"/>
              <a:t>Example:  for (</a:t>
            </a:r>
            <a:r>
              <a:rPr lang="en-US" altLang="it-IT" sz="1800" dirty="0" err="1"/>
              <a:t>var</a:t>
            </a:r>
            <a:r>
              <a:rPr lang="en-US" altLang="it-IT" sz="1800" dirty="0"/>
              <a:t> prop in course) {</a:t>
            </a:r>
            <a:br>
              <a:rPr lang="en-US" altLang="it-IT" sz="1800" dirty="0"/>
            </a:br>
            <a:r>
              <a:rPr lang="en-US" altLang="it-IT" sz="1800" dirty="0"/>
              <a:t>                      </a:t>
            </a:r>
            <a:r>
              <a:rPr lang="en-US" altLang="it-IT" sz="1800" dirty="0" err="1"/>
              <a:t>document.write</a:t>
            </a:r>
            <a:r>
              <a:rPr lang="en-US" altLang="it-IT" sz="1800" dirty="0"/>
              <a:t>(prop + ": " + course[prop]);</a:t>
            </a:r>
            <a:br>
              <a:rPr lang="en-US" altLang="it-IT" sz="1800" dirty="0"/>
            </a:br>
            <a:r>
              <a:rPr lang="en-US" altLang="it-IT" sz="1800" dirty="0"/>
              <a:t>                  }</a:t>
            </a:r>
          </a:p>
          <a:p>
            <a:pPr marL="457200" lvl="1" indent="0">
              <a:buNone/>
            </a:pPr>
            <a:r>
              <a:rPr lang="en-US" altLang="it-IT" sz="1800" dirty="0"/>
              <a:t>Possible output:  teacher: Dr. Dave</a:t>
            </a:r>
            <a:br>
              <a:rPr lang="en-US" altLang="it-IT" sz="1800" dirty="0"/>
            </a:br>
            <a:r>
              <a:rPr lang="en-US" altLang="it-IT" sz="1800" dirty="0"/>
              <a:t>                       number: CIT597</a:t>
            </a:r>
          </a:p>
          <a:p>
            <a:pPr lvl="1"/>
            <a:r>
              <a:rPr lang="en-US" altLang="it-IT" sz="1800" dirty="0"/>
              <a:t>The properties are accessed in an </a:t>
            </a:r>
            <a:r>
              <a:rPr lang="en-US" altLang="it-IT" sz="1800" i="1" dirty="0"/>
              <a:t>undefined</a:t>
            </a:r>
            <a:r>
              <a:rPr lang="en-US" altLang="it-IT" sz="1800" dirty="0"/>
              <a:t> order</a:t>
            </a:r>
          </a:p>
          <a:p>
            <a:pPr lvl="1"/>
            <a:r>
              <a:rPr lang="en-US" altLang="it-IT" sz="1800" dirty="0"/>
              <a:t>If you add or delete properties of the object within the loop, it is </a:t>
            </a:r>
            <a:r>
              <a:rPr lang="en-US" altLang="it-IT" sz="1800" i="1" dirty="0"/>
              <a:t>undefined</a:t>
            </a:r>
            <a:r>
              <a:rPr lang="en-US" altLang="it-IT" sz="1800" dirty="0"/>
              <a:t> whether the loop will visit those properties</a:t>
            </a:r>
          </a:p>
          <a:p>
            <a:pPr lvl="1"/>
            <a:r>
              <a:rPr lang="en-US" altLang="it-IT" sz="1800" dirty="0"/>
              <a:t>Arrays </a:t>
            </a:r>
            <a:r>
              <a:rPr lang="en-US" altLang="it-IT" sz="1800" i="1" dirty="0"/>
              <a:t>are</a:t>
            </a:r>
            <a:r>
              <a:rPr lang="en-US" altLang="it-IT" sz="1800" dirty="0"/>
              <a:t> objects; applied to an array, for…in will visit the “properties” 0, 1, 2, …</a:t>
            </a:r>
          </a:p>
          <a:p>
            <a:pPr lvl="1"/>
            <a:r>
              <a:rPr lang="en-US" altLang="it-IT" sz="1800" dirty="0"/>
              <a:t>Notice that course["teacher"] is equivalent to </a:t>
            </a:r>
            <a:r>
              <a:rPr lang="en-US" altLang="it-IT" sz="1800" dirty="0" err="1" smtClean="0"/>
              <a:t>course.teacher</a:t>
            </a:r>
            <a:r>
              <a:rPr lang="en-US" altLang="it-IT" sz="1800" dirty="0" smtClean="0"/>
              <a:t>. You </a:t>
            </a:r>
            <a:r>
              <a:rPr lang="en-US" altLang="it-IT" sz="1800" dirty="0"/>
              <a:t>must use brackets if the property name is </a:t>
            </a:r>
            <a:r>
              <a:rPr lang="en-US" altLang="it-IT" sz="1800" i="1" dirty="0"/>
              <a:t>in a variable</a:t>
            </a:r>
            <a:endParaRPr lang="en-US" altLang="it-IT" sz="1800" dirty="0"/>
          </a:p>
          <a:p>
            <a:endParaRPr lang="it-IT" sz="1800" dirty="0"/>
          </a:p>
        </p:txBody>
      </p:sp>
    </p:spTree>
    <p:extLst>
      <p:ext uri="{BB962C8B-B14F-4D97-AF65-F5344CB8AC3E}">
        <p14:creationId xmlns:p14="http://schemas.microsoft.com/office/powerpoint/2010/main" val="1244428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With statement</a:t>
            </a:r>
            <a:endParaRPr lang="it-IT" sz="2400" dirty="0"/>
          </a:p>
        </p:txBody>
      </p:sp>
      <p:sp>
        <p:nvSpPr>
          <p:cNvPr id="3" name="Segnaposto contenuto 2"/>
          <p:cNvSpPr>
            <a:spLocks noGrp="1"/>
          </p:cNvSpPr>
          <p:nvPr>
            <p:ph idx="1"/>
          </p:nvPr>
        </p:nvSpPr>
        <p:spPr/>
        <p:txBody>
          <a:bodyPr/>
          <a:lstStyle/>
          <a:p>
            <a:r>
              <a:rPr lang="en-US" altLang="it-IT" sz="1800" dirty="0"/>
              <a:t>with (</a:t>
            </a:r>
            <a:r>
              <a:rPr lang="en-US" altLang="it-IT" sz="1800" i="1" dirty="0"/>
              <a:t>object</a:t>
            </a:r>
            <a:r>
              <a:rPr lang="en-US" altLang="it-IT" sz="1800" dirty="0"/>
              <a:t>) </a:t>
            </a:r>
            <a:r>
              <a:rPr lang="en-US" altLang="it-IT" sz="1800" i="1" dirty="0"/>
              <a:t>statement </a:t>
            </a:r>
            <a:r>
              <a:rPr lang="en-US" altLang="it-IT" sz="1800" dirty="0"/>
              <a:t>;</a:t>
            </a:r>
            <a:r>
              <a:rPr lang="en-US" altLang="it-IT" sz="1800" i="1" dirty="0"/>
              <a:t> </a:t>
            </a:r>
            <a:r>
              <a:rPr lang="en-US" altLang="it-IT" sz="1800" i="1" dirty="0" smtClean="0"/>
              <a:t>    </a:t>
            </a:r>
            <a:r>
              <a:rPr lang="en-US" altLang="it-IT" sz="1800" dirty="0" smtClean="0"/>
              <a:t>uses </a:t>
            </a:r>
            <a:r>
              <a:rPr lang="en-US" altLang="it-IT" sz="1800" dirty="0"/>
              <a:t>the </a:t>
            </a:r>
            <a:r>
              <a:rPr lang="en-US" altLang="it-IT" sz="1800" i="1" dirty="0"/>
              <a:t>object</a:t>
            </a:r>
            <a:r>
              <a:rPr lang="en-US" altLang="it-IT" sz="1800" dirty="0"/>
              <a:t> as the default prefix for variables in the </a:t>
            </a:r>
            <a:r>
              <a:rPr lang="en-US" altLang="it-IT" sz="1800" i="1" dirty="0"/>
              <a:t>statement</a:t>
            </a:r>
          </a:p>
          <a:p>
            <a:pPr marL="400050" lvl="1" indent="0">
              <a:buNone/>
            </a:pPr>
            <a:r>
              <a:rPr lang="en-US" altLang="it-IT" sz="1600" dirty="0"/>
              <a:t>For example, the following are equivalent:</a:t>
            </a:r>
            <a:endParaRPr lang="en-US" altLang="it-IT" sz="1600" i="1" dirty="0"/>
          </a:p>
          <a:p>
            <a:pPr lvl="1"/>
            <a:r>
              <a:rPr lang="en-US" altLang="it-IT" sz="1600" dirty="0"/>
              <a:t>with (</a:t>
            </a:r>
            <a:r>
              <a:rPr lang="en-US" altLang="it-IT" sz="1600" dirty="0" err="1"/>
              <a:t>document.myForm</a:t>
            </a:r>
            <a:r>
              <a:rPr lang="en-US" altLang="it-IT" sz="1600" dirty="0"/>
              <a:t>) {</a:t>
            </a:r>
            <a:br>
              <a:rPr lang="en-US" altLang="it-IT" sz="1600" dirty="0"/>
            </a:br>
            <a:r>
              <a:rPr lang="en-US" altLang="it-IT" sz="1600" dirty="0"/>
              <a:t>     </a:t>
            </a:r>
            <a:r>
              <a:rPr lang="en-US" altLang="it-IT" sz="1600" dirty="0" err="1"/>
              <a:t>result.value</a:t>
            </a:r>
            <a:r>
              <a:rPr lang="en-US" altLang="it-IT" sz="1600" dirty="0"/>
              <a:t> = compute(</a:t>
            </a:r>
            <a:r>
              <a:rPr lang="en-US" altLang="it-IT" sz="1600" dirty="0" err="1"/>
              <a:t>myInput.value</a:t>
            </a:r>
            <a:r>
              <a:rPr lang="en-US" altLang="it-IT" sz="1600" dirty="0"/>
              <a:t>) ;</a:t>
            </a:r>
            <a:br>
              <a:rPr lang="en-US" altLang="it-IT" sz="1600" dirty="0"/>
            </a:br>
            <a:r>
              <a:rPr lang="en-US" altLang="it-IT" sz="1600" dirty="0"/>
              <a:t>}</a:t>
            </a:r>
          </a:p>
          <a:p>
            <a:pPr lvl="1"/>
            <a:r>
              <a:rPr lang="en-US" altLang="it-IT" sz="1600" dirty="0" err="1"/>
              <a:t>document.myForm.result.value</a:t>
            </a:r>
            <a:r>
              <a:rPr lang="en-US" altLang="it-IT" sz="1600" dirty="0"/>
              <a:t> =</a:t>
            </a:r>
            <a:br>
              <a:rPr lang="en-US" altLang="it-IT" sz="1600" dirty="0"/>
            </a:br>
            <a:r>
              <a:rPr lang="en-US" altLang="it-IT" sz="1600" dirty="0"/>
              <a:t>     compute(</a:t>
            </a:r>
            <a:r>
              <a:rPr lang="en-US" altLang="it-IT" sz="1600" dirty="0" err="1"/>
              <a:t>document.myForm.myInput.value</a:t>
            </a:r>
            <a:r>
              <a:rPr lang="en-US" altLang="it-IT" sz="1600" dirty="0"/>
              <a:t>);</a:t>
            </a:r>
          </a:p>
          <a:p>
            <a:endParaRPr lang="it-IT" sz="1800" dirty="0" smtClean="0"/>
          </a:p>
          <a:p>
            <a:endParaRPr lang="it-IT" sz="1800" dirty="0"/>
          </a:p>
        </p:txBody>
      </p:sp>
    </p:spTree>
    <p:extLst>
      <p:ext uri="{BB962C8B-B14F-4D97-AF65-F5344CB8AC3E}">
        <p14:creationId xmlns:p14="http://schemas.microsoft.com/office/powerpoint/2010/main" val="2135144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endParaRPr lang="it-IT" dirty="0"/>
          </a:p>
        </p:txBody>
      </p:sp>
      <p:sp>
        <p:nvSpPr>
          <p:cNvPr id="3" name="Segnaposto contenuto 2"/>
          <p:cNvSpPr>
            <a:spLocks noGrp="1"/>
          </p:cNvSpPr>
          <p:nvPr>
            <p:ph idx="1"/>
          </p:nvPr>
        </p:nvSpPr>
        <p:spPr/>
        <p:txBody>
          <a:bodyPr/>
          <a:lstStyle/>
          <a:p>
            <a:pPr>
              <a:lnSpc>
                <a:spcPct val="90000"/>
              </a:lnSpc>
            </a:pPr>
            <a:r>
              <a:rPr lang="en-US" altLang="it-IT" sz="1800" dirty="0"/>
              <a:t>The</a:t>
            </a:r>
            <a:r>
              <a:rPr lang="en-US" altLang="it-IT" sz="1800" i="1" dirty="0"/>
              <a:t> switch statement</a:t>
            </a:r>
            <a:r>
              <a:rPr lang="en-US" altLang="it-IT" sz="1800" dirty="0"/>
              <a:t>:</a:t>
            </a:r>
            <a:br>
              <a:rPr lang="en-US" altLang="it-IT" sz="1800" dirty="0"/>
            </a:br>
            <a:r>
              <a:rPr lang="en-US" altLang="it-IT" sz="1800" dirty="0"/>
              <a:t>    </a:t>
            </a:r>
            <a:r>
              <a:rPr lang="en-US" altLang="it-IT" sz="1600" dirty="0"/>
              <a:t>switch (</a:t>
            </a:r>
            <a:r>
              <a:rPr lang="en-US" altLang="it-IT" sz="1600" i="1" dirty="0"/>
              <a:t>expression</a:t>
            </a:r>
            <a:r>
              <a:rPr lang="en-US" altLang="it-IT" sz="1600" dirty="0"/>
              <a:t>){</a:t>
            </a:r>
            <a:br>
              <a:rPr lang="en-US" altLang="it-IT" sz="1600" dirty="0"/>
            </a:br>
            <a:r>
              <a:rPr lang="en-US" altLang="it-IT" sz="1600" dirty="0"/>
              <a:t>       case </a:t>
            </a:r>
            <a:r>
              <a:rPr lang="en-US" altLang="it-IT" sz="1600" i="1" dirty="0"/>
              <a:t>label</a:t>
            </a:r>
            <a:r>
              <a:rPr lang="en-US" altLang="it-IT" sz="1600" dirty="0"/>
              <a:t> :</a:t>
            </a:r>
            <a:br>
              <a:rPr lang="en-US" altLang="it-IT" sz="1600" dirty="0"/>
            </a:br>
            <a:r>
              <a:rPr lang="en-US" altLang="it-IT" sz="1600" dirty="0"/>
              <a:t>          </a:t>
            </a:r>
            <a:r>
              <a:rPr lang="en-US" altLang="it-IT" sz="1600" i="1" dirty="0"/>
              <a:t>statement</a:t>
            </a:r>
            <a:r>
              <a:rPr lang="en-US" altLang="it-IT" sz="1600" dirty="0"/>
              <a:t>;</a:t>
            </a:r>
            <a:br>
              <a:rPr lang="en-US" altLang="it-IT" sz="1600" dirty="0"/>
            </a:br>
            <a:r>
              <a:rPr lang="en-US" altLang="it-IT" sz="1600" dirty="0"/>
              <a:t>          break;</a:t>
            </a:r>
            <a:br>
              <a:rPr lang="en-US" altLang="it-IT" sz="1600" dirty="0"/>
            </a:br>
            <a:r>
              <a:rPr lang="en-US" altLang="it-IT" sz="1600" dirty="0"/>
              <a:t>       case </a:t>
            </a:r>
            <a:r>
              <a:rPr lang="en-US" altLang="it-IT" sz="1600" i="1" dirty="0"/>
              <a:t>label</a:t>
            </a:r>
            <a:r>
              <a:rPr lang="en-US" altLang="it-IT" sz="1600" dirty="0"/>
              <a:t> :</a:t>
            </a:r>
            <a:br>
              <a:rPr lang="en-US" altLang="it-IT" sz="1600" dirty="0"/>
            </a:br>
            <a:r>
              <a:rPr lang="en-US" altLang="it-IT" sz="1600" dirty="0"/>
              <a:t>          </a:t>
            </a:r>
            <a:r>
              <a:rPr lang="en-US" altLang="it-IT" sz="1600" i="1" dirty="0"/>
              <a:t>statement</a:t>
            </a:r>
            <a:r>
              <a:rPr lang="en-US" altLang="it-IT" sz="1600" dirty="0"/>
              <a:t>;</a:t>
            </a:r>
            <a:br>
              <a:rPr lang="en-US" altLang="it-IT" sz="1600" dirty="0"/>
            </a:br>
            <a:r>
              <a:rPr lang="en-US" altLang="it-IT" sz="1600" dirty="0"/>
              <a:t>          break;</a:t>
            </a:r>
            <a:br>
              <a:rPr lang="en-US" altLang="it-IT" sz="1600" dirty="0"/>
            </a:br>
            <a:r>
              <a:rPr lang="en-US" altLang="it-IT" sz="1600" dirty="0"/>
              <a:t>       ...</a:t>
            </a:r>
            <a:br>
              <a:rPr lang="en-US" altLang="it-IT" sz="1600" dirty="0"/>
            </a:br>
            <a:r>
              <a:rPr lang="en-US" altLang="it-IT" sz="1600" dirty="0"/>
              <a:t>       default : </a:t>
            </a:r>
            <a:r>
              <a:rPr lang="en-US" altLang="it-IT" sz="1600" i="1" dirty="0"/>
              <a:t>statement</a:t>
            </a:r>
            <a:r>
              <a:rPr lang="en-US" altLang="it-IT" sz="1600" dirty="0"/>
              <a:t>;</a:t>
            </a:r>
            <a:br>
              <a:rPr lang="en-US" altLang="it-IT" sz="1600" dirty="0"/>
            </a:br>
            <a:r>
              <a:rPr lang="en-US" altLang="it-IT" sz="1600" dirty="0"/>
              <a:t>    </a:t>
            </a:r>
            <a:r>
              <a:rPr lang="en-US" altLang="it-IT" sz="1600" dirty="0" smtClean="0"/>
              <a:t>}</a:t>
            </a:r>
          </a:p>
          <a:p>
            <a:pPr>
              <a:lnSpc>
                <a:spcPct val="90000"/>
              </a:lnSpc>
            </a:pPr>
            <a:endParaRPr lang="en-US" altLang="it-IT" sz="1800" dirty="0"/>
          </a:p>
          <a:p>
            <a:pPr>
              <a:lnSpc>
                <a:spcPct val="90000"/>
              </a:lnSpc>
            </a:pPr>
            <a:r>
              <a:rPr lang="en-US" altLang="it-IT" sz="1800" i="1" dirty="0"/>
              <a:t>Other familiar statements</a:t>
            </a:r>
            <a:r>
              <a:rPr lang="en-US" altLang="it-IT" sz="1800" dirty="0"/>
              <a:t>:</a:t>
            </a:r>
          </a:p>
          <a:p>
            <a:pPr lvl="1">
              <a:lnSpc>
                <a:spcPct val="90000"/>
              </a:lnSpc>
            </a:pPr>
            <a:r>
              <a:rPr lang="en-US" altLang="it-IT" sz="1800" dirty="0"/>
              <a:t>break;</a:t>
            </a:r>
          </a:p>
          <a:p>
            <a:pPr lvl="1">
              <a:lnSpc>
                <a:spcPct val="90000"/>
              </a:lnSpc>
            </a:pPr>
            <a:r>
              <a:rPr lang="en-US" altLang="it-IT" sz="1800" dirty="0"/>
              <a:t>continue;</a:t>
            </a:r>
          </a:p>
          <a:p>
            <a:pPr lvl="1">
              <a:lnSpc>
                <a:spcPct val="90000"/>
              </a:lnSpc>
            </a:pPr>
            <a:r>
              <a:rPr lang="en-US" altLang="it-IT" sz="1800" dirty="0"/>
              <a:t>The empty statement, as in ;; or { } </a:t>
            </a:r>
          </a:p>
          <a:p>
            <a:pPr lvl="1"/>
            <a:endParaRPr lang="en-US" altLang="it-IT" sz="1800" dirty="0"/>
          </a:p>
          <a:p>
            <a:endParaRPr lang="it-IT" dirty="0"/>
          </a:p>
          <a:p>
            <a:pPr marL="0" marR="0" lvl="0" indent="0" defTabSz="914400" eaLnBrk="1" fontAlgn="auto" latinLnBrk="0" hangingPunct="1">
              <a:lnSpc>
                <a:spcPct val="100000"/>
              </a:lnSpc>
              <a:spcBef>
                <a:spcPts val="0"/>
              </a:spcBef>
              <a:spcAft>
                <a:spcPts val="0"/>
              </a:spcAft>
              <a:buClrTx/>
              <a:buSzTx/>
              <a:buFontTx/>
              <a:buNone/>
              <a:tabLst/>
              <a:defRPr/>
            </a:pPr>
            <a:endParaRPr lang="it-IT" dirty="0"/>
          </a:p>
        </p:txBody>
      </p:sp>
      <p:sp>
        <p:nvSpPr>
          <p:cNvPr id="4" name="Titolo 1"/>
          <p:cNvSpPr txBox="1">
            <a:spLocks/>
          </p:cNvSpPr>
          <p:nvPr/>
        </p:nvSpPr>
        <p:spPr bwMode="auto">
          <a:xfrm>
            <a:off x="609600" y="4270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a:lstStyle>
          <a:p>
            <a:r>
              <a:rPr lang="it-IT" sz="2400" dirty="0" smtClean="0"/>
              <a:t>Switch statement</a:t>
            </a:r>
            <a:endParaRPr lang="it-IT" sz="2400" dirty="0"/>
          </a:p>
        </p:txBody>
      </p:sp>
    </p:spTree>
    <p:extLst>
      <p:ext uri="{BB962C8B-B14F-4D97-AF65-F5344CB8AC3E}">
        <p14:creationId xmlns:p14="http://schemas.microsoft.com/office/powerpoint/2010/main" val="1359419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err="1"/>
              <a:t>F</a:t>
            </a:r>
            <a:r>
              <a:rPr lang="it-IT" sz="2400" dirty="0" err="1" smtClean="0"/>
              <a:t>unctions</a:t>
            </a:r>
            <a:endParaRPr lang="it-IT" sz="2400" dirty="0"/>
          </a:p>
        </p:txBody>
      </p:sp>
      <p:sp>
        <p:nvSpPr>
          <p:cNvPr id="3" name="Segnaposto contenuto 2"/>
          <p:cNvSpPr>
            <a:spLocks noGrp="1"/>
          </p:cNvSpPr>
          <p:nvPr>
            <p:ph idx="1"/>
          </p:nvPr>
        </p:nvSpPr>
        <p:spPr>
          <a:xfrm>
            <a:off x="457200" y="1600200"/>
            <a:ext cx="8461022" cy="4525963"/>
          </a:xfrm>
        </p:spPr>
        <p:txBody>
          <a:bodyPr/>
          <a:lstStyle/>
          <a:p>
            <a:pPr>
              <a:lnSpc>
                <a:spcPct val="90000"/>
              </a:lnSpc>
            </a:pPr>
            <a:r>
              <a:rPr lang="en-US" altLang="en-US" sz="1800" dirty="0"/>
              <a:t>Functions are named statements that </a:t>
            </a:r>
            <a:r>
              <a:rPr lang="en-US" altLang="en-US" sz="1800" dirty="0" smtClean="0"/>
              <a:t>perform tasks. They </a:t>
            </a:r>
            <a:r>
              <a:rPr lang="en-US" altLang="it-IT" sz="1800" dirty="0" smtClean="0"/>
              <a:t>are objects with method called “( )”. A property of an object may be a function (=method). The syntax for defining a function is:</a:t>
            </a:r>
          </a:p>
          <a:p>
            <a:pPr marL="0" indent="0" algn="ctr">
              <a:lnSpc>
                <a:spcPct val="90000"/>
              </a:lnSpc>
              <a:buNone/>
            </a:pPr>
            <a:r>
              <a:rPr lang="en-US" altLang="it-IT" sz="1800" dirty="0" smtClean="0"/>
              <a:t/>
            </a:r>
            <a:br>
              <a:rPr lang="en-US" altLang="it-IT" sz="1800" dirty="0" smtClean="0"/>
            </a:br>
            <a:r>
              <a:rPr lang="en-US" altLang="it-IT" sz="1800" dirty="0" smtClean="0"/>
              <a:t>function </a:t>
            </a:r>
            <a:r>
              <a:rPr lang="en-US" altLang="it-IT" sz="1800" i="1" dirty="0" smtClean="0"/>
              <a:t>name</a:t>
            </a:r>
            <a:r>
              <a:rPr lang="en-US" altLang="it-IT" sz="1800" dirty="0" smtClean="0"/>
              <a:t>(</a:t>
            </a:r>
            <a:r>
              <a:rPr lang="en-US" altLang="it-IT" sz="1800" i="1" dirty="0" smtClean="0"/>
              <a:t>arg1</a:t>
            </a:r>
            <a:r>
              <a:rPr lang="en-US" altLang="it-IT" sz="1800" dirty="0" smtClean="0"/>
              <a:t>, …, </a:t>
            </a:r>
            <a:r>
              <a:rPr lang="en-US" altLang="it-IT" sz="1800" i="1" dirty="0" err="1" smtClean="0"/>
              <a:t>argN</a:t>
            </a:r>
            <a:r>
              <a:rPr lang="en-US" altLang="it-IT" sz="1800" dirty="0" smtClean="0"/>
              <a:t>) { </a:t>
            </a:r>
            <a:r>
              <a:rPr lang="en-US" altLang="it-IT" sz="1800" i="1" dirty="0" smtClean="0"/>
              <a:t>statements</a:t>
            </a:r>
            <a:r>
              <a:rPr lang="en-US" altLang="it-IT" sz="1800" dirty="0" smtClean="0"/>
              <a:t> }</a:t>
            </a:r>
          </a:p>
          <a:p>
            <a:pPr>
              <a:lnSpc>
                <a:spcPct val="90000"/>
              </a:lnSpc>
            </a:pPr>
            <a:endParaRPr lang="en-US" altLang="it-IT" sz="1800" dirty="0" smtClean="0"/>
          </a:p>
          <a:p>
            <a:pPr>
              <a:lnSpc>
                <a:spcPct val="90000"/>
              </a:lnSpc>
            </a:pPr>
            <a:r>
              <a:rPr lang="en-US" altLang="it-IT" sz="1800" dirty="0" smtClean="0"/>
              <a:t>Simple </a:t>
            </a:r>
            <a:r>
              <a:rPr lang="en-US" altLang="it-IT" sz="1800" dirty="0"/>
              <a:t>parameters are passed </a:t>
            </a:r>
            <a:r>
              <a:rPr lang="en-US" altLang="it-IT" sz="1800" i="1" dirty="0"/>
              <a:t>by value, </a:t>
            </a:r>
            <a:r>
              <a:rPr lang="en-US" altLang="it-IT" sz="1800" dirty="0"/>
              <a:t>objects are passed </a:t>
            </a:r>
            <a:r>
              <a:rPr lang="en-US" altLang="it-IT" sz="1800" i="1" dirty="0"/>
              <a:t>by </a:t>
            </a:r>
            <a:r>
              <a:rPr lang="en-US" altLang="it-IT" sz="1800" i="1" dirty="0" smtClean="0"/>
              <a:t>reference. </a:t>
            </a:r>
            <a:r>
              <a:rPr lang="en-US" altLang="it-IT" sz="1800" dirty="0" smtClean="0"/>
              <a:t>The </a:t>
            </a:r>
            <a:r>
              <a:rPr lang="en-US" altLang="it-IT" sz="1800" dirty="0"/>
              <a:t>function may contain </a:t>
            </a:r>
            <a:r>
              <a:rPr lang="en-US" altLang="it-IT" sz="1800" i="1" dirty="0"/>
              <a:t>return</a:t>
            </a:r>
            <a:r>
              <a:rPr lang="en-US" altLang="it-IT" sz="1800" dirty="0"/>
              <a:t> </a:t>
            </a:r>
            <a:r>
              <a:rPr lang="en-US" altLang="it-IT" sz="1800" i="1" dirty="0" smtClean="0"/>
              <a:t>value</a:t>
            </a:r>
            <a:r>
              <a:rPr lang="en-US" altLang="it-IT" sz="1800" dirty="0" smtClean="0"/>
              <a:t>. </a:t>
            </a:r>
            <a:r>
              <a:rPr lang="en-US" altLang="it-IT" sz="1800" dirty="0"/>
              <a:t>Any variables declared within the function are </a:t>
            </a:r>
            <a:r>
              <a:rPr lang="en-US" altLang="it-IT" sz="1800" i="1" dirty="0"/>
              <a:t>local</a:t>
            </a:r>
            <a:r>
              <a:rPr lang="en-US" altLang="it-IT" sz="1800" dirty="0"/>
              <a:t> to </a:t>
            </a:r>
            <a:r>
              <a:rPr lang="en-US" altLang="it-IT" sz="1800" dirty="0" smtClean="0"/>
              <a:t>it </a:t>
            </a:r>
          </a:p>
          <a:p>
            <a:pPr lvl="2">
              <a:buFont typeface=".HelveticaNeueDeskInterface-Regular" charset="-120"/>
              <a:buChar char="-"/>
            </a:pPr>
            <a:r>
              <a:rPr lang="en-US" altLang="it-IT" sz="1800" dirty="0" smtClean="0"/>
              <a:t>function </a:t>
            </a:r>
            <a:r>
              <a:rPr lang="en-US" altLang="it-IT" sz="1800" dirty="0"/>
              <a:t>max(</a:t>
            </a:r>
            <a:r>
              <a:rPr lang="en-US" altLang="it-IT" sz="1800" dirty="0" err="1"/>
              <a:t>x,y</a:t>
            </a:r>
            <a:r>
              <a:rPr lang="en-US" altLang="it-IT" sz="1800" dirty="0"/>
              <a:t>) { if (x&gt;y) return x; else return y;};</a:t>
            </a:r>
          </a:p>
          <a:p>
            <a:pPr lvl="2">
              <a:buFont typeface=".HelveticaNeueDeskInterface-Regular" charset="-120"/>
              <a:buChar char="-"/>
            </a:pPr>
            <a:r>
              <a:rPr lang="en-US" altLang="it-IT" sz="1800" dirty="0" err="1"/>
              <a:t>max.description</a:t>
            </a:r>
            <a:r>
              <a:rPr lang="en-US" altLang="it-IT" sz="1800" dirty="0"/>
              <a:t> = “return the maximum of two arguments”;</a:t>
            </a:r>
          </a:p>
          <a:p>
            <a:pPr>
              <a:lnSpc>
                <a:spcPct val="90000"/>
              </a:lnSpc>
            </a:pPr>
            <a:endParaRPr lang="en-US" altLang="it-IT" sz="1800" dirty="0" smtClean="0"/>
          </a:p>
          <a:p>
            <a:pPr>
              <a:lnSpc>
                <a:spcPct val="90000"/>
              </a:lnSpc>
            </a:pPr>
            <a:endParaRPr lang="en-US" altLang="it-IT" sz="1800" dirty="0" smtClean="0"/>
          </a:p>
          <a:p>
            <a:pPr>
              <a:lnSpc>
                <a:spcPct val="90000"/>
              </a:lnSpc>
            </a:pPr>
            <a:r>
              <a:rPr lang="en-US" altLang="it-IT" sz="1800" dirty="0" smtClean="0"/>
              <a:t>Functions </a:t>
            </a:r>
            <a:r>
              <a:rPr lang="en-US" altLang="it-IT" sz="1800" dirty="0"/>
              <a:t>should be defined in the &lt;head&gt; of an HTML page, to ensure that they are loaded </a:t>
            </a:r>
            <a:r>
              <a:rPr lang="en-US" altLang="it-IT" sz="1800" dirty="0" smtClean="0"/>
              <a:t>first. </a:t>
            </a:r>
          </a:p>
          <a:p>
            <a:pPr>
              <a:lnSpc>
                <a:spcPct val="90000"/>
              </a:lnSpc>
            </a:pPr>
            <a:r>
              <a:rPr lang="en-US" altLang="en-US" sz="1800" dirty="0"/>
              <a:t>JavaScript has built-in functions, and you can write your own.             </a:t>
            </a:r>
          </a:p>
          <a:p>
            <a:pPr>
              <a:lnSpc>
                <a:spcPct val="90000"/>
              </a:lnSpc>
            </a:pPr>
            <a:endParaRPr lang="en-US" altLang="it-IT" sz="1800" dirty="0" smtClean="0"/>
          </a:p>
          <a:p>
            <a:pPr>
              <a:lnSpc>
                <a:spcPct val="90000"/>
              </a:lnSpc>
            </a:pPr>
            <a:endParaRPr lang="en-US" altLang="it-IT" sz="1800" dirty="0" smtClean="0"/>
          </a:p>
          <a:p>
            <a:endParaRPr lang="it-IT" sz="1800" dirty="0"/>
          </a:p>
        </p:txBody>
      </p:sp>
    </p:spTree>
    <p:extLst>
      <p:ext uri="{BB962C8B-B14F-4D97-AF65-F5344CB8AC3E}">
        <p14:creationId xmlns:p14="http://schemas.microsoft.com/office/powerpoint/2010/main" val="1710587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endParaRPr lang="it-IT" dirty="0"/>
          </a:p>
        </p:txBody>
      </p:sp>
      <p:sp>
        <p:nvSpPr>
          <p:cNvPr id="3" name="Segnaposto contenuto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t-IT" dirty="0" smtClean="0"/>
              <a:t> </a:t>
            </a:r>
            <a:endParaRPr lang="it-IT" dirty="0"/>
          </a:p>
        </p:txBody>
      </p:sp>
      <p:sp>
        <p:nvSpPr>
          <p:cNvPr id="4" name="CasellaDiTesto 3"/>
          <p:cNvSpPr txBox="1"/>
          <p:nvPr/>
        </p:nvSpPr>
        <p:spPr>
          <a:xfrm>
            <a:off x="307975" y="228600"/>
            <a:ext cx="8222250" cy="461665"/>
          </a:xfrm>
          <a:prstGeom prst="rect">
            <a:avLst/>
          </a:prstGeom>
          <a:noFill/>
        </p:spPr>
        <p:txBody>
          <a:bodyPr wrap="square" rtlCol="0">
            <a:spAutoFit/>
          </a:bodyPr>
          <a:lstStyle/>
          <a:p>
            <a:pPr algn="ctr"/>
            <a:r>
              <a:rPr lang="it-IT" dirty="0" err="1" smtClean="0">
                <a:latin typeface="+mn-lt"/>
              </a:rPr>
              <a:t>Javascript</a:t>
            </a:r>
            <a:endParaRPr lang="it-IT" dirty="0">
              <a:latin typeface="+mn-lt"/>
            </a:endParaRPr>
          </a:p>
        </p:txBody>
      </p:sp>
      <p:sp>
        <p:nvSpPr>
          <p:cNvPr id="6" name="TextBox 4"/>
          <p:cNvSpPr txBox="1"/>
          <p:nvPr/>
        </p:nvSpPr>
        <p:spPr>
          <a:xfrm>
            <a:off x="597388" y="996507"/>
            <a:ext cx="5501787" cy="369332"/>
          </a:xfrm>
          <a:prstGeom prst="rect">
            <a:avLst/>
          </a:prstGeom>
          <a:noFill/>
        </p:spPr>
        <p:txBody>
          <a:bodyPr wrap="square" rtlCol="0">
            <a:spAutoFit/>
          </a:bodyPr>
          <a:lstStyle/>
          <a:p>
            <a:pPr marL="285750" indent="-285750">
              <a:buFont typeface="Arial" charset="0"/>
              <a:buChar char="•"/>
            </a:pPr>
            <a:r>
              <a:rPr lang="en-US" sz="1800" dirty="0" smtClean="0">
                <a:solidFill>
                  <a:schemeClr val="accent6">
                    <a:lumMod val="50000"/>
                  </a:schemeClr>
                </a:solidFill>
                <a:latin typeface="+mn-lt"/>
              </a:rPr>
              <a:t>Most popular technologies  in 2016 (</a:t>
            </a:r>
            <a:r>
              <a:rPr lang="en-US" sz="1800" dirty="0" err="1" smtClean="0">
                <a:solidFill>
                  <a:schemeClr val="accent6">
                    <a:lumMod val="50000"/>
                  </a:schemeClr>
                </a:solidFill>
                <a:latin typeface="+mn-lt"/>
              </a:rPr>
              <a:t>StackOverflow</a:t>
            </a:r>
            <a:r>
              <a:rPr lang="en-US" sz="1800" dirty="0" smtClean="0">
                <a:solidFill>
                  <a:schemeClr val="accent6">
                    <a:lumMod val="50000"/>
                  </a:schemeClr>
                </a:solidFill>
                <a:latin typeface="+mn-lt"/>
              </a:rPr>
              <a:t>)</a:t>
            </a:r>
            <a:endParaRPr lang="en-GB" sz="1800" dirty="0">
              <a:solidFill>
                <a:schemeClr val="accent6">
                  <a:lumMod val="50000"/>
                </a:schemeClr>
              </a:solidFill>
              <a:latin typeface="+mn-lt"/>
            </a:endParaRPr>
          </a:p>
        </p:txBody>
      </p:sp>
      <p:sp>
        <p:nvSpPr>
          <p:cNvPr id="7" name="Rettangolo 6"/>
          <p:cNvSpPr/>
          <p:nvPr/>
        </p:nvSpPr>
        <p:spPr>
          <a:xfrm>
            <a:off x="5290457" y="6476999"/>
            <a:ext cx="3853543" cy="253916"/>
          </a:xfrm>
          <a:prstGeom prst="rect">
            <a:avLst/>
          </a:prstGeom>
        </p:spPr>
        <p:txBody>
          <a:bodyPr wrap="square">
            <a:spAutoFit/>
          </a:bodyPr>
          <a:lstStyle/>
          <a:p>
            <a:r>
              <a:rPr lang="en-GB" sz="1050" dirty="0"/>
              <a:t>https://</a:t>
            </a:r>
            <a:r>
              <a:rPr lang="en-GB" sz="1050" dirty="0" err="1"/>
              <a:t>www.airpair.com</a:t>
            </a:r>
            <a:r>
              <a:rPr lang="en-GB" sz="1050" dirty="0"/>
              <a:t>/</a:t>
            </a:r>
            <a:r>
              <a:rPr lang="en-GB" sz="1050" dirty="0" err="1"/>
              <a:t>js</a:t>
            </a:r>
            <a:r>
              <a:rPr lang="en-GB" sz="1050" dirty="0"/>
              <a:t>/</a:t>
            </a:r>
            <a:r>
              <a:rPr lang="en-GB" sz="1050" dirty="0" err="1"/>
              <a:t>javascript</a:t>
            </a:r>
            <a:r>
              <a:rPr lang="en-GB" sz="1050" dirty="0"/>
              <a:t>-framework-comparison</a:t>
            </a:r>
          </a:p>
        </p:txBody>
      </p:sp>
      <p:pic>
        <p:nvPicPr>
          <p:cNvPr id="8" name="Picture 2"/>
          <p:cNvPicPr>
            <a:picLocks noChangeAspect="1"/>
          </p:cNvPicPr>
          <p:nvPr/>
        </p:nvPicPr>
        <p:blipFill>
          <a:blip r:embed="rId2"/>
          <a:stretch>
            <a:fillRect/>
          </a:stretch>
        </p:blipFill>
        <p:spPr>
          <a:xfrm>
            <a:off x="460375" y="1672081"/>
            <a:ext cx="8277331" cy="4733038"/>
          </a:xfrm>
          <a:prstGeom prst="rect">
            <a:avLst/>
          </a:prstGeom>
        </p:spPr>
      </p:pic>
    </p:spTree>
    <p:extLst>
      <p:ext uri="{BB962C8B-B14F-4D97-AF65-F5344CB8AC3E}">
        <p14:creationId xmlns:p14="http://schemas.microsoft.com/office/powerpoint/2010/main" val="1141610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Regular </a:t>
            </a:r>
            <a:r>
              <a:rPr lang="it-IT" sz="2400" dirty="0" err="1" smtClean="0"/>
              <a:t>expressions</a:t>
            </a:r>
            <a:endParaRPr lang="it-IT" sz="2400" dirty="0"/>
          </a:p>
        </p:txBody>
      </p:sp>
      <p:sp>
        <p:nvSpPr>
          <p:cNvPr id="3" name="Segnaposto contenuto 2"/>
          <p:cNvSpPr>
            <a:spLocks noGrp="1"/>
          </p:cNvSpPr>
          <p:nvPr>
            <p:ph idx="1"/>
          </p:nvPr>
        </p:nvSpPr>
        <p:spPr/>
        <p:txBody>
          <a:bodyPr/>
          <a:lstStyle/>
          <a:p>
            <a:pPr>
              <a:lnSpc>
                <a:spcPct val="90000"/>
              </a:lnSpc>
            </a:pPr>
            <a:r>
              <a:rPr lang="en-US" altLang="en-US" sz="1800" dirty="0"/>
              <a:t>Expressions are commands that assign values to variables. </a:t>
            </a:r>
            <a:r>
              <a:rPr lang="en-US" altLang="it-IT" sz="1800" dirty="0" smtClean="0"/>
              <a:t>A </a:t>
            </a:r>
            <a:r>
              <a:rPr lang="en-US" altLang="it-IT" sz="1800" dirty="0"/>
              <a:t>regular expression can be written in either of two ways:</a:t>
            </a:r>
          </a:p>
          <a:p>
            <a:pPr lvl="1">
              <a:lnSpc>
                <a:spcPct val="90000"/>
              </a:lnSpc>
            </a:pPr>
            <a:r>
              <a:rPr lang="en-US" altLang="it-IT" sz="1800" dirty="0"/>
              <a:t>Within slashes, such as re = /</a:t>
            </a:r>
            <a:r>
              <a:rPr lang="en-US" altLang="it-IT" sz="1800" dirty="0" err="1"/>
              <a:t>ab+c</a:t>
            </a:r>
            <a:r>
              <a:rPr lang="en-US" altLang="it-IT" sz="1800" dirty="0"/>
              <a:t>/</a:t>
            </a:r>
          </a:p>
          <a:p>
            <a:pPr lvl="1">
              <a:lnSpc>
                <a:spcPct val="90000"/>
              </a:lnSpc>
            </a:pPr>
            <a:r>
              <a:rPr lang="en-US" altLang="it-IT" sz="1800" dirty="0"/>
              <a:t>With a constructor, such as re = new </a:t>
            </a:r>
            <a:r>
              <a:rPr lang="en-US" altLang="it-IT" sz="1800" dirty="0" err="1"/>
              <a:t>RegExp</a:t>
            </a:r>
            <a:r>
              <a:rPr lang="en-US" altLang="it-IT" sz="1800" dirty="0"/>
              <a:t>("</a:t>
            </a:r>
            <a:r>
              <a:rPr lang="en-US" altLang="it-IT" sz="1800" dirty="0" err="1"/>
              <a:t>ab+c</a:t>
            </a:r>
            <a:r>
              <a:rPr lang="en-US" altLang="it-IT" sz="1800" dirty="0"/>
              <a:t>")</a:t>
            </a:r>
          </a:p>
          <a:p>
            <a:pPr>
              <a:lnSpc>
                <a:spcPct val="90000"/>
              </a:lnSpc>
            </a:pPr>
            <a:endParaRPr lang="en-US" altLang="it-IT" sz="1800" dirty="0"/>
          </a:p>
          <a:p>
            <a:pPr>
              <a:lnSpc>
                <a:spcPct val="90000"/>
              </a:lnSpc>
            </a:pPr>
            <a:r>
              <a:rPr lang="en-US" altLang="it-IT" sz="1800" i="1" dirty="0" err="1"/>
              <a:t>string.match</a:t>
            </a:r>
            <a:r>
              <a:rPr lang="en-US" altLang="it-IT" sz="1800" dirty="0"/>
              <a:t>(</a:t>
            </a:r>
            <a:r>
              <a:rPr lang="en-US" altLang="it-IT" sz="1800" i="1" dirty="0" err="1"/>
              <a:t>regexp</a:t>
            </a:r>
            <a:r>
              <a:rPr lang="en-US" altLang="it-IT" sz="1800" dirty="0"/>
              <a:t>) searches </a:t>
            </a:r>
            <a:r>
              <a:rPr lang="en-US" altLang="it-IT" sz="1800" i="1" dirty="0"/>
              <a:t>string </a:t>
            </a:r>
            <a:r>
              <a:rPr lang="en-US" altLang="it-IT" sz="1800" dirty="0"/>
              <a:t>for an occurrence of </a:t>
            </a:r>
            <a:r>
              <a:rPr lang="en-US" altLang="it-IT" sz="1800" i="1" dirty="0" err="1"/>
              <a:t>regexp</a:t>
            </a:r>
            <a:endParaRPr lang="en-US" altLang="it-IT" sz="1800" i="1" dirty="0"/>
          </a:p>
          <a:p>
            <a:pPr lvl="1">
              <a:lnSpc>
                <a:spcPct val="90000"/>
              </a:lnSpc>
            </a:pPr>
            <a:r>
              <a:rPr lang="en-US" altLang="it-IT" sz="1800" dirty="0"/>
              <a:t>It returns null if nothing is found</a:t>
            </a:r>
          </a:p>
          <a:p>
            <a:pPr lvl="1">
              <a:lnSpc>
                <a:spcPct val="90000"/>
              </a:lnSpc>
            </a:pPr>
            <a:r>
              <a:rPr lang="en-US" altLang="it-IT" sz="1800" dirty="0"/>
              <a:t>If </a:t>
            </a:r>
            <a:r>
              <a:rPr lang="en-US" altLang="it-IT" sz="1800" i="1" dirty="0" err="1"/>
              <a:t>regexp</a:t>
            </a:r>
            <a:r>
              <a:rPr lang="en-US" altLang="it-IT" sz="1800" i="1" dirty="0"/>
              <a:t> </a:t>
            </a:r>
            <a:r>
              <a:rPr lang="en-US" altLang="it-IT" sz="1800" dirty="0"/>
              <a:t>has the g (global search) flag set, match returns an array of matched substrings</a:t>
            </a:r>
          </a:p>
          <a:p>
            <a:pPr lvl="1">
              <a:lnSpc>
                <a:spcPct val="90000"/>
              </a:lnSpc>
            </a:pPr>
            <a:r>
              <a:rPr lang="en-US" altLang="it-IT" sz="1800" dirty="0"/>
              <a:t>If g is not set, match returns an array whose 0t</a:t>
            </a:r>
            <a:r>
              <a:rPr lang="en-US" altLang="it-IT" sz="1800" baseline="30000" dirty="0"/>
              <a:t>h</a:t>
            </a:r>
            <a:r>
              <a:rPr lang="en-US" altLang="it-IT" sz="1800" dirty="0"/>
              <a:t> element is the matched text, extra elements are the parenthesized subexpressions, and the index property is the start position of the matched substring</a:t>
            </a:r>
          </a:p>
          <a:p>
            <a:endParaRPr lang="it-IT" sz="1800" dirty="0"/>
          </a:p>
        </p:txBody>
      </p:sp>
    </p:spTree>
    <p:extLst>
      <p:ext uri="{BB962C8B-B14F-4D97-AF65-F5344CB8AC3E}">
        <p14:creationId xmlns:p14="http://schemas.microsoft.com/office/powerpoint/2010/main" val="506126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err="1"/>
              <a:t>C</a:t>
            </a:r>
            <a:r>
              <a:rPr lang="it-IT" sz="2400" dirty="0" err="1" smtClean="0"/>
              <a:t>omments</a:t>
            </a:r>
            <a:endParaRPr lang="it-IT" sz="2400" dirty="0"/>
          </a:p>
        </p:txBody>
      </p:sp>
      <p:sp>
        <p:nvSpPr>
          <p:cNvPr id="3" name="Segnaposto contenuto 2"/>
          <p:cNvSpPr>
            <a:spLocks noGrp="1"/>
          </p:cNvSpPr>
          <p:nvPr>
            <p:ph idx="1"/>
          </p:nvPr>
        </p:nvSpPr>
        <p:spPr/>
        <p:txBody>
          <a:bodyPr/>
          <a:lstStyle/>
          <a:p>
            <a:pPr>
              <a:spcBef>
                <a:spcPts val="0"/>
              </a:spcBef>
            </a:pPr>
            <a:r>
              <a:rPr lang="en-US" altLang="it-IT" sz="1800" dirty="0"/>
              <a:t>Comments are as in C or Java:</a:t>
            </a:r>
          </a:p>
          <a:p>
            <a:pPr lvl="1">
              <a:spcBef>
                <a:spcPts val="0"/>
              </a:spcBef>
            </a:pPr>
            <a:r>
              <a:rPr lang="en-US" altLang="it-IT" sz="1800" dirty="0"/>
              <a:t>Between // and the end of the line</a:t>
            </a:r>
          </a:p>
          <a:p>
            <a:pPr lvl="1">
              <a:spcBef>
                <a:spcPts val="0"/>
              </a:spcBef>
            </a:pPr>
            <a:r>
              <a:rPr lang="en-US" altLang="it-IT" sz="1800" dirty="0"/>
              <a:t>Between /* and */ </a:t>
            </a:r>
          </a:p>
          <a:p>
            <a:endParaRPr lang="en-US" altLang="it-IT" sz="1800" dirty="0" smtClean="0"/>
          </a:p>
          <a:p>
            <a:endParaRPr lang="en-US" altLang="it-IT" sz="1800" dirty="0"/>
          </a:p>
          <a:p>
            <a:endParaRPr lang="it-IT" dirty="0"/>
          </a:p>
        </p:txBody>
      </p:sp>
    </p:spTree>
    <p:extLst>
      <p:ext uri="{BB962C8B-B14F-4D97-AF65-F5344CB8AC3E}">
        <p14:creationId xmlns:p14="http://schemas.microsoft.com/office/powerpoint/2010/main" val="1851144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Client-side </a:t>
            </a:r>
            <a:r>
              <a:rPr lang="it-IT" sz="2400" dirty="0" err="1"/>
              <a:t>J</a:t>
            </a:r>
            <a:r>
              <a:rPr lang="it-IT" sz="2400" dirty="0" err="1" smtClean="0"/>
              <a:t>avascript</a:t>
            </a:r>
            <a:endParaRPr lang="it-IT" sz="2400" dirty="0"/>
          </a:p>
        </p:txBody>
      </p:sp>
      <p:sp>
        <p:nvSpPr>
          <p:cNvPr id="3" name="Segnaposto contenuto 2"/>
          <p:cNvSpPr>
            <a:spLocks noGrp="1"/>
          </p:cNvSpPr>
          <p:nvPr>
            <p:ph idx="1"/>
          </p:nvPr>
        </p:nvSpPr>
        <p:spPr/>
        <p:txBody>
          <a:bodyPr/>
          <a:lstStyle/>
          <a:p>
            <a:r>
              <a:rPr lang="it-IT" sz="1800" dirty="0" smtClean="0"/>
              <a:t>Client-side </a:t>
            </a:r>
            <a:r>
              <a:rPr lang="it-IT" sz="1800" dirty="0"/>
              <a:t>JavaScript </a:t>
            </a:r>
            <a:r>
              <a:rPr lang="it-IT" sz="1800" dirty="0" err="1"/>
              <a:t>is</a:t>
            </a:r>
            <a:r>
              <a:rPr lang="it-IT" sz="1800" dirty="0"/>
              <a:t> the </a:t>
            </a:r>
            <a:r>
              <a:rPr lang="it-IT" sz="1800" dirty="0" err="1"/>
              <a:t>most</a:t>
            </a:r>
            <a:r>
              <a:rPr lang="it-IT" sz="1800" dirty="0"/>
              <a:t> common </a:t>
            </a:r>
            <a:r>
              <a:rPr lang="it-IT" sz="1800" dirty="0" err="1"/>
              <a:t>form</a:t>
            </a:r>
            <a:r>
              <a:rPr lang="it-IT" sz="1800" dirty="0"/>
              <a:t> of the </a:t>
            </a:r>
            <a:r>
              <a:rPr lang="it-IT" sz="1800" dirty="0" err="1"/>
              <a:t>language</a:t>
            </a:r>
            <a:r>
              <a:rPr lang="it-IT" sz="1800" dirty="0"/>
              <a:t>. The </a:t>
            </a:r>
            <a:r>
              <a:rPr lang="it-IT" sz="1800" dirty="0" smtClean="0"/>
              <a:t>script </a:t>
            </a:r>
            <a:r>
              <a:rPr lang="it-IT" sz="1800" dirty="0" err="1" smtClean="0"/>
              <a:t>should</a:t>
            </a:r>
            <a:r>
              <a:rPr lang="it-IT" sz="1800" dirty="0" smtClean="0"/>
              <a:t> </a:t>
            </a:r>
            <a:r>
              <a:rPr lang="it-IT" sz="1800" dirty="0"/>
              <a:t>be </a:t>
            </a:r>
            <a:r>
              <a:rPr lang="it-IT" sz="1800" dirty="0" err="1"/>
              <a:t>included</a:t>
            </a:r>
            <a:r>
              <a:rPr lang="it-IT" sz="1800" dirty="0"/>
              <a:t> in or </a:t>
            </a:r>
            <a:r>
              <a:rPr lang="it-IT" sz="1800" dirty="0" err="1"/>
              <a:t>referenced</a:t>
            </a:r>
            <a:r>
              <a:rPr lang="it-IT" sz="1800" dirty="0"/>
              <a:t> by an HTML </a:t>
            </a:r>
            <a:r>
              <a:rPr lang="it-IT" sz="1800" dirty="0" err="1"/>
              <a:t>document</a:t>
            </a:r>
            <a:r>
              <a:rPr lang="it-IT" sz="1800" dirty="0"/>
              <a:t> for the code to be </a:t>
            </a:r>
            <a:r>
              <a:rPr lang="it-IT" sz="1800" dirty="0" err="1" smtClean="0"/>
              <a:t>interpreted</a:t>
            </a:r>
            <a:r>
              <a:rPr lang="it-IT" sz="1800" dirty="0" smtClean="0"/>
              <a:t> </a:t>
            </a:r>
            <a:r>
              <a:rPr lang="it-IT" sz="1800" dirty="0"/>
              <a:t>by the browser</a:t>
            </a:r>
            <a:r>
              <a:rPr lang="it-IT" sz="1800" dirty="0" smtClean="0"/>
              <a:t>. </a:t>
            </a:r>
          </a:p>
          <a:p>
            <a:endParaRPr lang="it-IT" sz="1800" dirty="0"/>
          </a:p>
          <a:p>
            <a:r>
              <a:rPr lang="it-IT" sz="1800" dirty="0" err="1" smtClean="0"/>
              <a:t>It</a:t>
            </a:r>
            <a:r>
              <a:rPr lang="it-IT" sz="1800" dirty="0" smtClean="0"/>
              <a:t> </a:t>
            </a:r>
            <a:r>
              <a:rPr lang="it-IT" sz="1800" dirty="0" err="1"/>
              <a:t>means</a:t>
            </a:r>
            <a:r>
              <a:rPr lang="it-IT" sz="1800" dirty="0"/>
              <a:t> </a:t>
            </a:r>
            <a:r>
              <a:rPr lang="it-IT" sz="1800" dirty="0" err="1"/>
              <a:t>that</a:t>
            </a:r>
            <a:r>
              <a:rPr lang="it-IT" sz="1800" dirty="0"/>
              <a:t> a web page </a:t>
            </a:r>
            <a:r>
              <a:rPr lang="it-IT" sz="1800" dirty="0" err="1"/>
              <a:t>need</a:t>
            </a:r>
            <a:r>
              <a:rPr lang="it-IT" sz="1800" dirty="0"/>
              <a:t> </a:t>
            </a:r>
            <a:r>
              <a:rPr lang="it-IT" sz="1800" dirty="0" err="1" smtClean="0"/>
              <a:t>not</a:t>
            </a:r>
            <a:r>
              <a:rPr lang="it-IT" sz="1800" dirty="0" smtClean="0"/>
              <a:t> be a </a:t>
            </a:r>
            <a:r>
              <a:rPr lang="it-IT" sz="1800" dirty="0" err="1" smtClean="0"/>
              <a:t>static</a:t>
            </a:r>
            <a:r>
              <a:rPr lang="it-IT" sz="1800" dirty="0" smtClean="0"/>
              <a:t> </a:t>
            </a:r>
            <a:r>
              <a:rPr lang="it-IT" sz="1800" dirty="0"/>
              <a:t>HTML, </a:t>
            </a:r>
            <a:r>
              <a:rPr lang="it-IT" sz="1800" dirty="0" err="1"/>
              <a:t>but</a:t>
            </a:r>
            <a:r>
              <a:rPr lang="it-IT" sz="1800" dirty="0"/>
              <a:t> can include </a:t>
            </a:r>
            <a:r>
              <a:rPr lang="it-IT" sz="1800" dirty="0" err="1"/>
              <a:t>programs</a:t>
            </a:r>
            <a:r>
              <a:rPr lang="it-IT" sz="1800" dirty="0"/>
              <a:t> </a:t>
            </a:r>
            <a:r>
              <a:rPr lang="it-IT" sz="1800" dirty="0" err="1" smtClean="0"/>
              <a:t>that</a:t>
            </a:r>
            <a:r>
              <a:rPr lang="it-IT" sz="1800" dirty="0" smtClean="0"/>
              <a:t> </a:t>
            </a:r>
            <a:r>
              <a:rPr lang="it-IT" sz="1800" dirty="0" err="1"/>
              <a:t>interact</a:t>
            </a:r>
            <a:r>
              <a:rPr lang="it-IT" sz="1800" dirty="0"/>
              <a:t> with the </a:t>
            </a:r>
            <a:r>
              <a:rPr lang="it-IT" sz="1800" dirty="0" err="1"/>
              <a:t>user</a:t>
            </a:r>
            <a:r>
              <a:rPr lang="it-IT" sz="1800" dirty="0"/>
              <a:t>, control the browser, and </a:t>
            </a:r>
            <a:r>
              <a:rPr lang="it-IT" sz="1800" dirty="0" err="1"/>
              <a:t>dynamically</a:t>
            </a:r>
            <a:r>
              <a:rPr lang="it-IT" sz="1800" dirty="0"/>
              <a:t> create </a:t>
            </a:r>
            <a:r>
              <a:rPr lang="it-IT" sz="1800" dirty="0" smtClean="0"/>
              <a:t>HTML </a:t>
            </a:r>
            <a:r>
              <a:rPr lang="it-IT" sz="1800" dirty="0" err="1" smtClean="0"/>
              <a:t>content</a:t>
            </a:r>
            <a:r>
              <a:rPr lang="it-IT" sz="1800" dirty="0" smtClean="0"/>
              <a:t>.</a:t>
            </a:r>
          </a:p>
          <a:p>
            <a:r>
              <a:rPr lang="it-IT" sz="1800" dirty="0"/>
              <a:t>The script </a:t>
            </a:r>
            <a:r>
              <a:rPr lang="it-IT" sz="1800" dirty="0" err="1"/>
              <a:t>is</a:t>
            </a:r>
            <a:r>
              <a:rPr lang="it-IT" sz="1800" dirty="0"/>
              <a:t> </a:t>
            </a:r>
            <a:r>
              <a:rPr lang="it-IT" sz="1800" dirty="0" err="1" smtClean="0"/>
              <a:t>integrated</a:t>
            </a:r>
            <a:r>
              <a:rPr lang="it-IT" sz="1800" dirty="0" smtClean="0"/>
              <a:t> </a:t>
            </a:r>
            <a:r>
              <a:rPr lang="it-IT" sz="1800" dirty="0" err="1"/>
              <a:t>into</a:t>
            </a:r>
            <a:r>
              <a:rPr lang="it-IT" sz="1800" dirty="0"/>
              <a:t>  a web page in </a:t>
            </a:r>
            <a:r>
              <a:rPr lang="it-IT" sz="1800" dirty="0" err="1"/>
              <a:t>two</a:t>
            </a:r>
            <a:r>
              <a:rPr lang="it-IT" sz="1800" dirty="0"/>
              <a:t> </a:t>
            </a:r>
            <a:r>
              <a:rPr lang="it-IT" sz="1800" dirty="0" err="1"/>
              <a:t>modalities</a:t>
            </a:r>
            <a:r>
              <a:rPr lang="it-IT" sz="1800" dirty="0" smtClean="0"/>
              <a:t>:</a:t>
            </a:r>
            <a:endParaRPr lang="it-IT" sz="1800" dirty="0"/>
          </a:p>
          <a:p>
            <a:pPr lvl="1"/>
            <a:r>
              <a:rPr lang="it-IT" sz="1800" dirty="0"/>
              <a:t>By </a:t>
            </a:r>
            <a:r>
              <a:rPr lang="it-IT" sz="1800" dirty="0" err="1"/>
              <a:t>associating</a:t>
            </a:r>
            <a:r>
              <a:rPr lang="it-IT" sz="1800" dirty="0"/>
              <a:t> JavaScript </a:t>
            </a:r>
            <a:r>
              <a:rPr lang="it-IT" sz="1800" dirty="0" err="1"/>
              <a:t>functions</a:t>
            </a:r>
            <a:r>
              <a:rPr lang="it-IT" sz="1800" dirty="0"/>
              <a:t> to the </a:t>
            </a:r>
            <a:r>
              <a:rPr lang="it-IT" sz="1800" dirty="0" err="1"/>
              <a:t>events</a:t>
            </a:r>
            <a:r>
              <a:rPr lang="it-IT" sz="1800" dirty="0"/>
              <a:t> </a:t>
            </a:r>
            <a:r>
              <a:rPr lang="it-IT" sz="1800" dirty="0" err="1"/>
              <a:t>we</a:t>
            </a:r>
            <a:r>
              <a:rPr lang="it-IT" sz="1800" dirty="0"/>
              <a:t> </a:t>
            </a:r>
            <a:r>
              <a:rPr lang="it-IT" sz="1800" dirty="0" err="1"/>
              <a:t>want</a:t>
            </a:r>
            <a:r>
              <a:rPr lang="it-IT" sz="1800" dirty="0"/>
              <a:t> to </a:t>
            </a:r>
            <a:r>
              <a:rPr lang="it-IT" sz="1800" dirty="0" err="1"/>
              <a:t>manage</a:t>
            </a:r>
            <a:r>
              <a:rPr lang="it-IT" sz="1800" dirty="0"/>
              <a:t> </a:t>
            </a:r>
          </a:p>
          <a:p>
            <a:pPr lvl="1"/>
            <a:r>
              <a:rPr lang="it-IT" sz="1800" dirty="0"/>
              <a:t>By </a:t>
            </a:r>
            <a:r>
              <a:rPr lang="it-IT" sz="1800" dirty="0" err="1"/>
              <a:t>accessing</a:t>
            </a:r>
            <a:r>
              <a:rPr lang="it-IT" sz="1800" dirty="0"/>
              <a:t> to the </a:t>
            </a:r>
            <a:r>
              <a:rPr lang="it-IT" sz="1800" dirty="0" err="1"/>
              <a:t>properties</a:t>
            </a:r>
            <a:r>
              <a:rPr lang="it-IT" sz="1800" dirty="0"/>
              <a:t> of the </a:t>
            </a:r>
            <a:r>
              <a:rPr lang="it-IT" sz="1800" dirty="0" err="1"/>
              <a:t>objects</a:t>
            </a:r>
            <a:r>
              <a:rPr lang="it-IT" sz="1800" dirty="0"/>
              <a:t> </a:t>
            </a:r>
            <a:r>
              <a:rPr lang="it-IT" sz="1800" dirty="0" err="1"/>
              <a:t>that</a:t>
            </a:r>
            <a:r>
              <a:rPr lang="it-IT" sz="1800" dirty="0"/>
              <a:t> are in the page</a:t>
            </a:r>
          </a:p>
          <a:p>
            <a:endParaRPr lang="it-IT" sz="1800" dirty="0"/>
          </a:p>
          <a:p>
            <a:r>
              <a:rPr lang="it-IT" sz="1800" dirty="0" err="1"/>
              <a:t>All</a:t>
            </a:r>
            <a:r>
              <a:rPr lang="it-IT" sz="1800" dirty="0"/>
              <a:t> the </a:t>
            </a:r>
            <a:r>
              <a:rPr lang="it-IT" sz="1800" dirty="0" err="1" smtClean="0"/>
              <a:t>modern</a:t>
            </a:r>
            <a:r>
              <a:rPr lang="it-IT" sz="1800" dirty="0"/>
              <a:t> </a:t>
            </a:r>
            <a:r>
              <a:rPr lang="it-IT" sz="1800" dirty="0" err="1" smtClean="0"/>
              <a:t>browsers</a:t>
            </a:r>
            <a:r>
              <a:rPr lang="it-IT" sz="1800" dirty="0" smtClean="0"/>
              <a:t> </a:t>
            </a:r>
            <a:r>
              <a:rPr lang="it-IT" sz="1800" dirty="0"/>
              <a:t>come with </a:t>
            </a:r>
            <a:r>
              <a:rPr lang="it-IT" sz="1800" dirty="0" err="1" smtClean="0"/>
              <a:t>built</a:t>
            </a:r>
            <a:r>
              <a:rPr lang="it-IT" sz="1800" dirty="0"/>
              <a:t>-</a:t>
            </a:r>
            <a:r>
              <a:rPr lang="it-IT" sz="1800" dirty="0" smtClean="0"/>
              <a:t>in </a:t>
            </a:r>
            <a:r>
              <a:rPr lang="it-IT" sz="1800" dirty="0" err="1"/>
              <a:t>support</a:t>
            </a:r>
            <a:r>
              <a:rPr lang="it-IT" sz="1800" dirty="0"/>
              <a:t> for JavaScript. </a:t>
            </a:r>
          </a:p>
          <a:p>
            <a:endParaRPr lang="it-IT" sz="1800" dirty="0"/>
          </a:p>
          <a:p>
            <a:endParaRPr lang="it-IT" dirty="0"/>
          </a:p>
        </p:txBody>
      </p:sp>
    </p:spTree>
    <p:extLst>
      <p:ext uri="{BB962C8B-B14F-4D97-AF65-F5344CB8AC3E}">
        <p14:creationId xmlns:p14="http://schemas.microsoft.com/office/powerpoint/2010/main" val="111326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endParaRPr lang="it-IT" dirty="0"/>
          </a:p>
        </p:txBody>
      </p:sp>
      <p:sp>
        <p:nvSpPr>
          <p:cNvPr id="3" name="Segnaposto contenuto 2"/>
          <p:cNvSpPr>
            <a:spLocks noGrp="1"/>
          </p:cNvSpPr>
          <p:nvPr>
            <p:ph idx="1"/>
          </p:nvPr>
        </p:nvSpPr>
        <p:spPr/>
        <p:txBody>
          <a:bodyPr/>
          <a:lstStyle/>
          <a:p>
            <a:r>
              <a:rPr lang="it-IT" sz="1800" dirty="0"/>
              <a:t>The </a:t>
            </a:r>
            <a:r>
              <a:rPr lang="it-IT" sz="1800" dirty="0" err="1"/>
              <a:t>merits</a:t>
            </a:r>
            <a:r>
              <a:rPr lang="it-IT" sz="1800" dirty="0"/>
              <a:t> of </a:t>
            </a:r>
            <a:r>
              <a:rPr lang="it-IT" sz="1800" dirty="0" err="1"/>
              <a:t>using</a:t>
            </a:r>
            <a:r>
              <a:rPr lang="it-IT" sz="1800" dirty="0"/>
              <a:t> JavaScript </a:t>
            </a:r>
            <a:r>
              <a:rPr lang="it-IT" sz="1800" dirty="0" smtClean="0"/>
              <a:t>are:</a:t>
            </a:r>
          </a:p>
          <a:p>
            <a:pPr lvl="1"/>
            <a:r>
              <a:rPr lang="it-IT" sz="1800" dirty="0" err="1" smtClean="0"/>
              <a:t>Less</a:t>
            </a:r>
            <a:r>
              <a:rPr lang="it-IT" sz="1800" dirty="0" smtClean="0"/>
              <a:t> </a:t>
            </a:r>
            <a:r>
              <a:rPr lang="it-IT" sz="1800" dirty="0"/>
              <a:t>server </a:t>
            </a:r>
            <a:r>
              <a:rPr lang="it-IT" sz="1800" dirty="0" err="1" smtClean="0"/>
              <a:t>interaction</a:t>
            </a:r>
            <a:r>
              <a:rPr lang="it-IT" sz="1800" dirty="0" smtClean="0"/>
              <a:t>: </a:t>
            </a:r>
            <a:r>
              <a:rPr lang="it-IT" sz="1800" dirty="0" err="1" smtClean="0"/>
              <a:t>You</a:t>
            </a:r>
            <a:r>
              <a:rPr lang="it-IT" sz="1800" dirty="0" smtClean="0"/>
              <a:t> </a:t>
            </a:r>
            <a:r>
              <a:rPr lang="it-IT" sz="1800" dirty="0"/>
              <a:t>can validate </a:t>
            </a:r>
            <a:r>
              <a:rPr lang="it-IT" sz="1800" dirty="0" err="1"/>
              <a:t>user</a:t>
            </a:r>
            <a:r>
              <a:rPr lang="it-IT" sz="1800" dirty="0"/>
              <a:t> input </a:t>
            </a:r>
            <a:r>
              <a:rPr lang="it-IT" sz="1800" dirty="0" err="1"/>
              <a:t>before</a:t>
            </a:r>
            <a:r>
              <a:rPr lang="it-IT" sz="1800" dirty="0"/>
              <a:t> </a:t>
            </a:r>
            <a:r>
              <a:rPr lang="it-IT" sz="1800" dirty="0" err="1"/>
              <a:t>sending</a:t>
            </a:r>
            <a:r>
              <a:rPr lang="it-IT" sz="1800" dirty="0"/>
              <a:t> the </a:t>
            </a:r>
            <a:r>
              <a:rPr lang="it-IT" sz="1800" dirty="0" smtClean="0"/>
              <a:t>page </a:t>
            </a:r>
            <a:r>
              <a:rPr lang="it-IT" sz="1800" dirty="0"/>
              <a:t>off to the server. </a:t>
            </a:r>
            <a:r>
              <a:rPr lang="it-IT" sz="1800" dirty="0" err="1"/>
              <a:t>This</a:t>
            </a:r>
            <a:r>
              <a:rPr lang="it-IT" sz="1800" dirty="0"/>
              <a:t> </a:t>
            </a:r>
            <a:r>
              <a:rPr lang="it-IT" sz="1800" dirty="0" err="1"/>
              <a:t>saves</a:t>
            </a:r>
            <a:r>
              <a:rPr lang="it-IT" sz="1800" dirty="0"/>
              <a:t> server </a:t>
            </a:r>
            <a:r>
              <a:rPr lang="it-IT" sz="1800" dirty="0" err="1"/>
              <a:t>traffic</a:t>
            </a:r>
            <a:r>
              <a:rPr lang="it-IT" sz="1800" dirty="0"/>
              <a:t>, </a:t>
            </a:r>
            <a:r>
              <a:rPr lang="it-IT" sz="1800" dirty="0" err="1"/>
              <a:t>which</a:t>
            </a:r>
            <a:r>
              <a:rPr lang="it-IT" sz="1800" dirty="0"/>
              <a:t> </a:t>
            </a:r>
            <a:r>
              <a:rPr lang="it-IT" sz="1800" dirty="0" err="1"/>
              <a:t>means</a:t>
            </a:r>
            <a:r>
              <a:rPr lang="it-IT" sz="1800" dirty="0"/>
              <a:t> </a:t>
            </a:r>
            <a:r>
              <a:rPr lang="it-IT" sz="1800" dirty="0" err="1"/>
              <a:t>less</a:t>
            </a:r>
            <a:r>
              <a:rPr lang="it-IT" sz="1800" dirty="0"/>
              <a:t> </a:t>
            </a:r>
            <a:r>
              <a:rPr lang="it-IT" sz="1800" dirty="0" err="1"/>
              <a:t>load</a:t>
            </a:r>
            <a:r>
              <a:rPr lang="it-IT" sz="1800" dirty="0"/>
              <a:t> on </a:t>
            </a:r>
            <a:r>
              <a:rPr lang="it-IT" sz="1800" dirty="0" err="1" smtClean="0"/>
              <a:t>your</a:t>
            </a:r>
            <a:r>
              <a:rPr lang="it-IT" sz="1800" dirty="0" smtClean="0"/>
              <a:t> server</a:t>
            </a:r>
            <a:r>
              <a:rPr lang="it-IT" sz="1800" dirty="0"/>
              <a:t>.</a:t>
            </a:r>
          </a:p>
          <a:p>
            <a:pPr lvl="1"/>
            <a:r>
              <a:rPr lang="it-IT" sz="1800" dirty="0" smtClean="0"/>
              <a:t>Immediate </a:t>
            </a:r>
            <a:r>
              <a:rPr lang="it-IT" sz="1800" dirty="0"/>
              <a:t>feedback to the </a:t>
            </a:r>
            <a:r>
              <a:rPr lang="it-IT" sz="1800" dirty="0" err="1" smtClean="0"/>
              <a:t>visitors</a:t>
            </a:r>
            <a:r>
              <a:rPr lang="it-IT" sz="1800" dirty="0" smtClean="0"/>
              <a:t>: </a:t>
            </a:r>
            <a:r>
              <a:rPr lang="it-IT" sz="1800" dirty="0" err="1" smtClean="0"/>
              <a:t>They</a:t>
            </a:r>
            <a:r>
              <a:rPr lang="it-IT" sz="1800" dirty="0" smtClean="0"/>
              <a:t> </a:t>
            </a:r>
            <a:r>
              <a:rPr lang="it-IT" sz="1800" dirty="0" err="1"/>
              <a:t>don't</a:t>
            </a:r>
            <a:r>
              <a:rPr lang="it-IT" sz="1800" dirty="0"/>
              <a:t> </a:t>
            </a:r>
            <a:r>
              <a:rPr lang="it-IT" sz="1800" dirty="0" err="1"/>
              <a:t>have</a:t>
            </a:r>
            <a:r>
              <a:rPr lang="it-IT" sz="1800" dirty="0"/>
              <a:t> to </a:t>
            </a:r>
            <a:r>
              <a:rPr lang="it-IT" sz="1800" dirty="0" err="1"/>
              <a:t>wait</a:t>
            </a:r>
            <a:r>
              <a:rPr lang="it-IT" sz="1800" dirty="0"/>
              <a:t> for a </a:t>
            </a:r>
            <a:r>
              <a:rPr lang="it-IT" sz="1800" dirty="0" smtClean="0"/>
              <a:t>page </a:t>
            </a:r>
            <a:r>
              <a:rPr lang="it-IT" sz="1800" dirty="0" err="1"/>
              <a:t>reload</a:t>
            </a:r>
            <a:r>
              <a:rPr lang="it-IT" sz="1800" dirty="0"/>
              <a:t> to </a:t>
            </a:r>
            <a:r>
              <a:rPr lang="it-IT" sz="1800" dirty="0" err="1"/>
              <a:t>see</a:t>
            </a:r>
            <a:r>
              <a:rPr lang="it-IT" sz="1800" dirty="0"/>
              <a:t> </a:t>
            </a:r>
            <a:r>
              <a:rPr lang="it-IT" sz="1800" dirty="0" err="1"/>
              <a:t>if</a:t>
            </a:r>
            <a:r>
              <a:rPr lang="it-IT" sz="1800" dirty="0"/>
              <a:t> </a:t>
            </a:r>
            <a:r>
              <a:rPr lang="it-IT" sz="1800" dirty="0" err="1"/>
              <a:t>they</a:t>
            </a:r>
            <a:r>
              <a:rPr lang="it-IT" sz="1800" dirty="0"/>
              <a:t> </a:t>
            </a:r>
            <a:r>
              <a:rPr lang="it-IT" sz="1800" dirty="0" err="1"/>
              <a:t>have</a:t>
            </a:r>
            <a:r>
              <a:rPr lang="it-IT" sz="1800" dirty="0"/>
              <a:t> </a:t>
            </a:r>
            <a:r>
              <a:rPr lang="it-IT" sz="1800" dirty="0" err="1"/>
              <a:t>forgotten</a:t>
            </a:r>
            <a:r>
              <a:rPr lang="it-IT" sz="1800" dirty="0"/>
              <a:t> to </a:t>
            </a:r>
            <a:r>
              <a:rPr lang="it-IT" sz="1800" dirty="0" err="1"/>
              <a:t>enter</a:t>
            </a:r>
            <a:r>
              <a:rPr lang="it-IT" sz="1800" dirty="0"/>
              <a:t> </a:t>
            </a:r>
            <a:r>
              <a:rPr lang="it-IT" sz="1800" dirty="0" err="1"/>
              <a:t>something</a:t>
            </a:r>
            <a:r>
              <a:rPr lang="it-IT" sz="1800" dirty="0" smtClean="0"/>
              <a:t>.</a:t>
            </a:r>
            <a:endParaRPr lang="it-IT" sz="1800" dirty="0"/>
          </a:p>
          <a:p>
            <a:pPr lvl="1"/>
            <a:r>
              <a:rPr lang="it-IT" sz="1800" dirty="0" err="1"/>
              <a:t>Increased</a:t>
            </a:r>
            <a:r>
              <a:rPr lang="it-IT" sz="1800" dirty="0"/>
              <a:t> </a:t>
            </a:r>
            <a:r>
              <a:rPr lang="it-IT" sz="1800" dirty="0" err="1" smtClean="0"/>
              <a:t>interactivity:You</a:t>
            </a:r>
            <a:r>
              <a:rPr lang="it-IT" sz="1800" dirty="0" smtClean="0"/>
              <a:t> </a:t>
            </a:r>
            <a:r>
              <a:rPr lang="it-IT" sz="1800" dirty="0"/>
              <a:t>can create </a:t>
            </a:r>
            <a:r>
              <a:rPr lang="it-IT" sz="1800" dirty="0" err="1"/>
              <a:t>interfaces</a:t>
            </a:r>
            <a:r>
              <a:rPr lang="it-IT" sz="1800" dirty="0"/>
              <a:t> </a:t>
            </a:r>
            <a:r>
              <a:rPr lang="it-IT" sz="1800" dirty="0" err="1"/>
              <a:t>that</a:t>
            </a:r>
            <a:r>
              <a:rPr lang="it-IT" sz="1800" dirty="0"/>
              <a:t> </a:t>
            </a:r>
            <a:r>
              <a:rPr lang="it-IT" sz="1800" dirty="0" err="1"/>
              <a:t>react</a:t>
            </a:r>
            <a:r>
              <a:rPr lang="it-IT" sz="1800" dirty="0"/>
              <a:t> </a:t>
            </a:r>
            <a:r>
              <a:rPr lang="it-IT" sz="1800" dirty="0" err="1"/>
              <a:t>when</a:t>
            </a:r>
            <a:r>
              <a:rPr lang="it-IT" sz="1800" dirty="0"/>
              <a:t> the </a:t>
            </a:r>
            <a:r>
              <a:rPr lang="it-IT" sz="1800" dirty="0" err="1" smtClean="0"/>
              <a:t>user</a:t>
            </a:r>
            <a:r>
              <a:rPr lang="it-IT" sz="1800" dirty="0" smtClean="0"/>
              <a:t> </a:t>
            </a:r>
            <a:r>
              <a:rPr lang="it-IT" sz="1800" dirty="0" err="1"/>
              <a:t>hovers</a:t>
            </a:r>
            <a:r>
              <a:rPr lang="it-IT" sz="1800" dirty="0"/>
              <a:t> over </a:t>
            </a:r>
            <a:r>
              <a:rPr lang="it-IT" sz="1800" dirty="0" err="1"/>
              <a:t>them</a:t>
            </a:r>
            <a:r>
              <a:rPr lang="it-IT" sz="1800" dirty="0"/>
              <a:t> with a mouse or </a:t>
            </a:r>
            <a:r>
              <a:rPr lang="it-IT" sz="1800" dirty="0" err="1"/>
              <a:t>activates</a:t>
            </a:r>
            <a:r>
              <a:rPr lang="it-IT" sz="1800" dirty="0"/>
              <a:t> </a:t>
            </a:r>
            <a:r>
              <a:rPr lang="it-IT" sz="1800" dirty="0" err="1" smtClean="0"/>
              <a:t>them</a:t>
            </a:r>
            <a:r>
              <a:rPr lang="it-IT" sz="1800" dirty="0" smtClean="0"/>
              <a:t> </a:t>
            </a:r>
            <a:r>
              <a:rPr lang="it-IT" sz="1800" dirty="0"/>
              <a:t>via the </a:t>
            </a:r>
            <a:r>
              <a:rPr lang="it-IT" sz="1800" dirty="0" err="1"/>
              <a:t>keyboard</a:t>
            </a:r>
            <a:r>
              <a:rPr lang="it-IT" sz="1800" dirty="0"/>
              <a:t>.</a:t>
            </a:r>
          </a:p>
          <a:p>
            <a:pPr lvl="1"/>
            <a:r>
              <a:rPr lang="it-IT" sz="1800" dirty="0" err="1" smtClean="0"/>
              <a:t>Richer</a:t>
            </a:r>
            <a:r>
              <a:rPr lang="it-IT" sz="1800" dirty="0" smtClean="0"/>
              <a:t> </a:t>
            </a:r>
            <a:r>
              <a:rPr lang="it-IT" sz="1800" dirty="0" err="1" smtClean="0"/>
              <a:t>interfaces</a:t>
            </a:r>
            <a:r>
              <a:rPr lang="it-IT" sz="1800" dirty="0" smtClean="0"/>
              <a:t>: </a:t>
            </a:r>
            <a:r>
              <a:rPr lang="it-IT" sz="1800" dirty="0" err="1" smtClean="0"/>
              <a:t>You</a:t>
            </a:r>
            <a:r>
              <a:rPr lang="it-IT" sz="1800" dirty="0" smtClean="0"/>
              <a:t> </a:t>
            </a:r>
            <a:r>
              <a:rPr lang="it-IT" sz="1800" dirty="0"/>
              <a:t>can use JavaScript to include </a:t>
            </a:r>
            <a:r>
              <a:rPr lang="it-IT" sz="1800" dirty="0" err="1"/>
              <a:t>such</a:t>
            </a:r>
            <a:r>
              <a:rPr lang="it-IT" sz="1800" dirty="0"/>
              <a:t> </a:t>
            </a:r>
            <a:r>
              <a:rPr lang="it-IT" sz="1800" dirty="0" err="1"/>
              <a:t>items</a:t>
            </a:r>
            <a:r>
              <a:rPr lang="it-IT" sz="1800" dirty="0"/>
              <a:t> </a:t>
            </a:r>
            <a:r>
              <a:rPr lang="it-IT" sz="1800" dirty="0" err="1"/>
              <a:t>as</a:t>
            </a:r>
            <a:r>
              <a:rPr lang="it-IT" sz="1800" dirty="0"/>
              <a:t> </a:t>
            </a:r>
            <a:r>
              <a:rPr lang="it-IT" sz="1800" dirty="0" smtClean="0"/>
              <a:t>drag-and-</a:t>
            </a:r>
            <a:r>
              <a:rPr lang="it-IT" sz="1800" dirty="0" err="1" smtClean="0"/>
              <a:t>drop</a:t>
            </a:r>
            <a:r>
              <a:rPr lang="it-IT" sz="1800" dirty="0" smtClean="0"/>
              <a:t> </a:t>
            </a:r>
            <a:r>
              <a:rPr lang="it-IT" sz="1800" dirty="0" err="1"/>
              <a:t>components</a:t>
            </a:r>
            <a:r>
              <a:rPr lang="it-IT" sz="1800" dirty="0"/>
              <a:t> and </a:t>
            </a:r>
            <a:r>
              <a:rPr lang="it-IT" sz="1800" dirty="0" err="1"/>
              <a:t>sliders</a:t>
            </a:r>
            <a:r>
              <a:rPr lang="it-IT" sz="1800" dirty="0"/>
              <a:t> to </a:t>
            </a:r>
            <a:r>
              <a:rPr lang="it-IT" sz="1800" dirty="0" err="1"/>
              <a:t>give</a:t>
            </a:r>
            <a:r>
              <a:rPr lang="it-IT" sz="1800" dirty="0"/>
              <a:t> a </a:t>
            </a:r>
            <a:r>
              <a:rPr lang="it-IT" sz="1800" dirty="0" err="1"/>
              <a:t>Rich</a:t>
            </a:r>
            <a:r>
              <a:rPr lang="it-IT" sz="1800" dirty="0"/>
              <a:t> Interface to </a:t>
            </a:r>
            <a:r>
              <a:rPr lang="it-IT" sz="1800" dirty="0" err="1"/>
              <a:t>your</a:t>
            </a:r>
            <a:r>
              <a:rPr lang="it-IT" sz="1800" dirty="0"/>
              <a:t> site </a:t>
            </a:r>
            <a:r>
              <a:rPr lang="it-IT" sz="1800" dirty="0" err="1" smtClean="0"/>
              <a:t>visitors</a:t>
            </a:r>
            <a:endParaRPr lang="it-IT" sz="1800" dirty="0"/>
          </a:p>
          <a:p>
            <a:pPr lvl="1"/>
            <a:endParaRPr lang="it-IT" sz="3600" dirty="0"/>
          </a:p>
        </p:txBody>
      </p:sp>
    </p:spTree>
    <p:extLst>
      <p:ext uri="{BB962C8B-B14F-4D97-AF65-F5344CB8AC3E}">
        <p14:creationId xmlns:p14="http://schemas.microsoft.com/office/powerpoint/2010/main" val="598346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8510"/>
          </a:xfrm>
        </p:spPr>
        <p:txBody>
          <a:bodyPr/>
          <a:lstStyle/>
          <a:p>
            <a:r>
              <a:rPr lang="it-IT" sz="2400" dirty="0" err="1" smtClean="0"/>
              <a:t>Syntax</a:t>
            </a:r>
            <a:endParaRPr lang="it-IT" sz="2400" dirty="0"/>
          </a:p>
        </p:txBody>
      </p:sp>
      <p:sp>
        <p:nvSpPr>
          <p:cNvPr id="3" name="Segnaposto contenuto 2"/>
          <p:cNvSpPr>
            <a:spLocks noGrp="1"/>
          </p:cNvSpPr>
          <p:nvPr>
            <p:ph idx="1"/>
          </p:nvPr>
        </p:nvSpPr>
        <p:spPr>
          <a:xfrm>
            <a:off x="332509" y="1223158"/>
            <a:ext cx="8354291" cy="4539751"/>
          </a:xfrm>
        </p:spPr>
        <p:txBody>
          <a:bodyPr/>
          <a:lstStyle/>
          <a:p>
            <a:r>
              <a:rPr lang="it-IT" sz="1800" dirty="0" smtClean="0"/>
              <a:t>JavaScript can </a:t>
            </a:r>
            <a:r>
              <a:rPr lang="it-IT" sz="1800" dirty="0"/>
              <a:t>be </a:t>
            </a:r>
            <a:r>
              <a:rPr lang="it-IT" sz="1800" dirty="0" err="1"/>
              <a:t>implemented</a:t>
            </a:r>
            <a:r>
              <a:rPr lang="it-IT" sz="1800" dirty="0"/>
              <a:t> </a:t>
            </a:r>
            <a:r>
              <a:rPr lang="it-IT" sz="1800" dirty="0" err="1"/>
              <a:t>using</a:t>
            </a:r>
            <a:r>
              <a:rPr lang="it-IT" sz="1800" dirty="0"/>
              <a:t> JavaScript </a:t>
            </a:r>
            <a:r>
              <a:rPr lang="it-IT" sz="1800" dirty="0" err="1" smtClean="0"/>
              <a:t>statements</a:t>
            </a:r>
            <a:r>
              <a:rPr lang="it-IT" sz="1800" dirty="0" smtClean="0"/>
              <a:t> </a:t>
            </a:r>
            <a:r>
              <a:rPr lang="it-IT" sz="1800" dirty="0" err="1"/>
              <a:t>that</a:t>
            </a:r>
            <a:r>
              <a:rPr lang="it-IT" sz="1800" dirty="0"/>
              <a:t> are </a:t>
            </a:r>
            <a:r>
              <a:rPr lang="it-IT" sz="1800" dirty="0" err="1"/>
              <a:t>placed</a:t>
            </a:r>
            <a:r>
              <a:rPr lang="it-IT" sz="1800" dirty="0"/>
              <a:t> </a:t>
            </a:r>
            <a:r>
              <a:rPr lang="it-IT" sz="1800" dirty="0" err="1" smtClean="0"/>
              <a:t>within</a:t>
            </a:r>
            <a:r>
              <a:rPr lang="it-IT" sz="1800" dirty="0" smtClean="0"/>
              <a:t> </a:t>
            </a:r>
            <a:r>
              <a:rPr lang="it-IT" sz="1800" dirty="0"/>
              <a:t>the </a:t>
            </a:r>
            <a:r>
              <a:rPr lang="it-IT" sz="1800" dirty="0" smtClean="0"/>
              <a:t>&lt;</a:t>
            </a:r>
            <a:r>
              <a:rPr lang="it-IT" sz="1800" dirty="0"/>
              <a:t>script&gt;... &lt;/</a:t>
            </a:r>
            <a:r>
              <a:rPr lang="it-IT" sz="1800" dirty="0" smtClean="0"/>
              <a:t>script&gt; HTML </a:t>
            </a:r>
            <a:r>
              <a:rPr lang="it-IT" sz="1800" dirty="0" err="1"/>
              <a:t>tags</a:t>
            </a:r>
            <a:r>
              <a:rPr lang="it-IT" sz="1800" dirty="0"/>
              <a:t> in a web page. The &lt;script&gt; </a:t>
            </a:r>
            <a:r>
              <a:rPr lang="it-IT" sz="1800" dirty="0" err="1"/>
              <a:t>tag</a:t>
            </a:r>
            <a:r>
              <a:rPr lang="it-IT" sz="1800" dirty="0"/>
              <a:t> </a:t>
            </a:r>
            <a:r>
              <a:rPr lang="it-IT" sz="1800" dirty="0" err="1"/>
              <a:t>alerts</a:t>
            </a:r>
            <a:r>
              <a:rPr lang="it-IT" sz="1800" dirty="0"/>
              <a:t> the browser </a:t>
            </a:r>
            <a:r>
              <a:rPr lang="it-IT" sz="1800" dirty="0" err="1"/>
              <a:t>program</a:t>
            </a:r>
            <a:r>
              <a:rPr lang="it-IT" sz="1800" dirty="0"/>
              <a:t> to start </a:t>
            </a:r>
            <a:r>
              <a:rPr lang="it-IT" sz="1800" dirty="0" err="1"/>
              <a:t>interpreting</a:t>
            </a:r>
            <a:r>
              <a:rPr lang="it-IT" sz="1800" dirty="0"/>
              <a:t> </a:t>
            </a:r>
            <a:r>
              <a:rPr lang="it-IT" sz="1800" dirty="0" err="1"/>
              <a:t>all</a:t>
            </a:r>
            <a:r>
              <a:rPr lang="it-IT" sz="1800" dirty="0"/>
              <a:t> the text </a:t>
            </a:r>
            <a:r>
              <a:rPr lang="it-IT" sz="1800" dirty="0" err="1"/>
              <a:t>between</a:t>
            </a:r>
            <a:r>
              <a:rPr lang="it-IT" sz="1800" dirty="0"/>
              <a:t> </a:t>
            </a:r>
            <a:r>
              <a:rPr lang="it-IT" sz="1800" dirty="0" err="1"/>
              <a:t>these</a:t>
            </a:r>
            <a:r>
              <a:rPr lang="it-IT" sz="1800" dirty="0"/>
              <a:t> </a:t>
            </a:r>
            <a:r>
              <a:rPr lang="it-IT" sz="1800" dirty="0" err="1"/>
              <a:t>tags</a:t>
            </a:r>
            <a:r>
              <a:rPr lang="it-IT" sz="1800" dirty="0"/>
              <a:t> </a:t>
            </a:r>
            <a:r>
              <a:rPr lang="it-IT" sz="1800" dirty="0" err="1"/>
              <a:t>as</a:t>
            </a:r>
            <a:r>
              <a:rPr lang="it-IT" sz="1800" dirty="0"/>
              <a:t> a script</a:t>
            </a:r>
          </a:p>
          <a:p>
            <a:endParaRPr lang="it-IT" sz="1800" dirty="0" smtClean="0"/>
          </a:p>
          <a:p>
            <a:r>
              <a:rPr lang="it-IT" sz="1800" dirty="0" err="1" smtClean="0"/>
              <a:t>You</a:t>
            </a:r>
            <a:r>
              <a:rPr lang="it-IT" sz="1800" dirty="0" smtClean="0"/>
              <a:t> </a:t>
            </a:r>
            <a:r>
              <a:rPr lang="it-IT" sz="1800" dirty="0"/>
              <a:t>can </a:t>
            </a:r>
            <a:r>
              <a:rPr lang="it-IT" sz="1800" dirty="0" err="1"/>
              <a:t>place</a:t>
            </a:r>
            <a:r>
              <a:rPr lang="it-IT" sz="1800" dirty="0"/>
              <a:t> the </a:t>
            </a:r>
            <a:r>
              <a:rPr lang="it-IT" sz="1800" dirty="0" smtClean="0"/>
              <a:t>&lt;script&gt; </a:t>
            </a:r>
            <a:r>
              <a:rPr lang="it-IT" sz="1800" dirty="0" err="1" smtClean="0"/>
              <a:t>tags</a:t>
            </a:r>
            <a:r>
              <a:rPr lang="it-IT" sz="1800" dirty="0" smtClean="0"/>
              <a:t> </a:t>
            </a:r>
            <a:r>
              <a:rPr lang="it-IT" sz="1800" dirty="0" err="1" smtClean="0"/>
              <a:t>anywhere</a:t>
            </a:r>
            <a:r>
              <a:rPr lang="it-IT" sz="1800" dirty="0" smtClean="0"/>
              <a:t> in the web page: </a:t>
            </a:r>
          </a:p>
          <a:p>
            <a:pPr lvl="1"/>
            <a:r>
              <a:rPr lang="it-IT" sz="1600" dirty="0" err="1" smtClean="0"/>
              <a:t>If</a:t>
            </a:r>
            <a:r>
              <a:rPr lang="it-IT" sz="1600" dirty="0" smtClean="0"/>
              <a:t> </a:t>
            </a:r>
            <a:r>
              <a:rPr lang="it-IT" sz="1600" dirty="0" err="1"/>
              <a:t>you</a:t>
            </a:r>
            <a:r>
              <a:rPr lang="it-IT" sz="1600" dirty="0"/>
              <a:t> </a:t>
            </a:r>
            <a:r>
              <a:rPr lang="it-IT" sz="1600" dirty="0" err="1"/>
              <a:t>want</a:t>
            </a:r>
            <a:r>
              <a:rPr lang="it-IT" sz="1600" dirty="0"/>
              <a:t> to </a:t>
            </a:r>
            <a:r>
              <a:rPr lang="it-IT" sz="1600" dirty="0" err="1"/>
              <a:t>have</a:t>
            </a:r>
            <a:r>
              <a:rPr lang="it-IT" sz="1600" dirty="0"/>
              <a:t> a script </a:t>
            </a:r>
            <a:r>
              <a:rPr lang="it-IT" sz="1600" dirty="0" err="1"/>
              <a:t>run</a:t>
            </a:r>
            <a:r>
              <a:rPr lang="it-IT" sz="1600" dirty="0"/>
              <a:t> on some </a:t>
            </a:r>
            <a:r>
              <a:rPr lang="it-IT" sz="1600" dirty="0" err="1"/>
              <a:t>event</a:t>
            </a:r>
            <a:r>
              <a:rPr lang="it-IT" sz="1600" dirty="0"/>
              <a:t>, </a:t>
            </a:r>
            <a:r>
              <a:rPr lang="it-IT" sz="1600" dirty="0" err="1"/>
              <a:t>such</a:t>
            </a:r>
            <a:r>
              <a:rPr lang="it-IT" sz="1600" dirty="0"/>
              <a:t> </a:t>
            </a:r>
            <a:r>
              <a:rPr lang="it-IT" sz="1600" dirty="0" err="1"/>
              <a:t>as</a:t>
            </a:r>
            <a:r>
              <a:rPr lang="it-IT" sz="1600" dirty="0"/>
              <a:t> </a:t>
            </a:r>
            <a:r>
              <a:rPr lang="it-IT" sz="1600" dirty="0" err="1"/>
              <a:t>when</a:t>
            </a:r>
            <a:r>
              <a:rPr lang="it-IT" sz="1600" dirty="0"/>
              <a:t> a </a:t>
            </a:r>
            <a:r>
              <a:rPr lang="it-IT" sz="1600" dirty="0" err="1"/>
              <a:t>user</a:t>
            </a:r>
            <a:r>
              <a:rPr lang="it-IT" sz="1600" dirty="0"/>
              <a:t> </a:t>
            </a:r>
            <a:r>
              <a:rPr lang="it-IT" sz="1600" dirty="0" err="1"/>
              <a:t>clicks</a:t>
            </a:r>
            <a:r>
              <a:rPr lang="it-IT" sz="1600" dirty="0"/>
              <a:t> </a:t>
            </a:r>
            <a:r>
              <a:rPr lang="it-IT" sz="1600" dirty="0" err="1" smtClean="0"/>
              <a:t>somewhere</a:t>
            </a:r>
            <a:r>
              <a:rPr lang="it-IT" sz="1600" dirty="0"/>
              <a:t>, </a:t>
            </a:r>
            <a:r>
              <a:rPr lang="it-IT" sz="1600" dirty="0" err="1"/>
              <a:t>then</a:t>
            </a:r>
            <a:r>
              <a:rPr lang="it-IT" sz="1600" dirty="0"/>
              <a:t> </a:t>
            </a:r>
            <a:r>
              <a:rPr lang="it-IT" sz="1600" dirty="0" err="1"/>
              <a:t>you</a:t>
            </a:r>
            <a:r>
              <a:rPr lang="it-IT" sz="1600" dirty="0"/>
              <a:t> </a:t>
            </a:r>
            <a:r>
              <a:rPr lang="it-IT" sz="1600" dirty="0" err="1"/>
              <a:t>will</a:t>
            </a:r>
            <a:r>
              <a:rPr lang="it-IT" sz="1600" dirty="0"/>
              <a:t> </a:t>
            </a:r>
            <a:r>
              <a:rPr lang="it-IT" sz="1600" dirty="0" err="1"/>
              <a:t>place</a:t>
            </a:r>
            <a:r>
              <a:rPr lang="it-IT" sz="1600" dirty="0"/>
              <a:t> </a:t>
            </a:r>
            <a:r>
              <a:rPr lang="it-IT" sz="1600" dirty="0" err="1" smtClean="0"/>
              <a:t>that</a:t>
            </a:r>
            <a:r>
              <a:rPr lang="it-IT" sz="1600" dirty="0" smtClean="0"/>
              <a:t> </a:t>
            </a:r>
            <a:r>
              <a:rPr lang="it-IT" sz="1600" dirty="0"/>
              <a:t>script in the </a:t>
            </a:r>
            <a:r>
              <a:rPr lang="it-IT" sz="1600" dirty="0" smtClean="0"/>
              <a:t>&lt;head&gt;. </a:t>
            </a:r>
          </a:p>
          <a:p>
            <a:pPr lvl="1"/>
            <a:r>
              <a:rPr lang="it-IT" sz="1600" dirty="0" err="1" smtClean="0"/>
              <a:t>If</a:t>
            </a:r>
            <a:r>
              <a:rPr lang="it-IT" sz="1600" dirty="0" smtClean="0"/>
              <a:t> </a:t>
            </a:r>
            <a:r>
              <a:rPr lang="it-IT" sz="1600" dirty="0" err="1"/>
              <a:t>you</a:t>
            </a:r>
            <a:r>
              <a:rPr lang="it-IT" sz="1600" dirty="0"/>
              <a:t> </a:t>
            </a:r>
            <a:r>
              <a:rPr lang="it-IT" sz="1600" dirty="0" err="1"/>
              <a:t>need</a:t>
            </a:r>
            <a:r>
              <a:rPr lang="it-IT" sz="1600" dirty="0"/>
              <a:t> </a:t>
            </a:r>
            <a:r>
              <a:rPr lang="it-IT" sz="1600" dirty="0" smtClean="0"/>
              <a:t>a </a:t>
            </a:r>
            <a:r>
              <a:rPr lang="it-IT" sz="1600" dirty="0"/>
              <a:t>script to </a:t>
            </a:r>
            <a:r>
              <a:rPr lang="it-IT" sz="1600" dirty="0" err="1"/>
              <a:t>run</a:t>
            </a:r>
            <a:r>
              <a:rPr lang="it-IT" sz="1600" dirty="0"/>
              <a:t> </a:t>
            </a:r>
            <a:r>
              <a:rPr lang="it-IT" sz="1600" dirty="0" err="1"/>
              <a:t>as</a:t>
            </a:r>
            <a:r>
              <a:rPr lang="it-IT" sz="1600" dirty="0"/>
              <a:t> the page </a:t>
            </a:r>
            <a:r>
              <a:rPr lang="it-IT" sz="1600" dirty="0" err="1"/>
              <a:t>loads</a:t>
            </a:r>
            <a:r>
              <a:rPr lang="it-IT" sz="1600" dirty="0"/>
              <a:t> so </a:t>
            </a:r>
            <a:r>
              <a:rPr lang="it-IT" sz="1600" dirty="0" err="1"/>
              <a:t>that</a:t>
            </a:r>
            <a:r>
              <a:rPr lang="it-IT" sz="1600" dirty="0"/>
              <a:t> the script </a:t>
            </a:r>
            <a:r>
              <a:rPr lang="it-IT" sz="1600" dirty="0" err="1"/>
              <a:t>generates</a:t>
            </a:r>
            <a:r>
              <a:rPr lang="it-IT" sz="1600" dirty="0"/>
              <a:t> </a:t>
            </a:r>
            <a:r>
              <a:rPr lang="it-IT" sz="1600" dirty="0" err="1"/>
              <a:t>content</a:t>
            </a:r>
            <a:r>
              <a:rPr lang="it-IT" sz="1600" dirty="0"/>
              <a:t> </a:t>
            </a:r>
            <a:r>
              <a:rPr lang="it-IT" sz="1600" dirty="0" smtClean="0"/>
              <a:t>in </a:t>
            </a:r>
            <a:r>
              <a:rPr lang="it-IT" sz="1600" dirty="0"/>
              <a:t>the page, </a:t>
            </a:r>
            <a:r>
              <a:rPr lang="it-IT" sz="1600" dirty="0" err="1" smtClean="0"/>
              <a:t>then</a:t>
            </a:r>
            <a:r>
              <a:rPr lang="it-IT" sz="1600" dirty="0" smtClean="0"/>
              <a:t> the script </a:t>
            </a:r>
            <a:r>
              <a:rPr lang="it-IT" sz="1600" dirty="0" err="1"/>
              <a:t>goes</a:t>
            </a:r>
            <a:r>
              <a:rPr lang="it-IT" sz="1600" dirty="0"/>
              <a:t> in the &lt;body&gt; </a:t>
            </a:r>
            <a:r>
              <a:rPr lang="it-IT" sz="1600" dirty="0" err="1"/>
              <a:t>portion</a:t>
            </a:r>
            <a:r>
              <a:rPr lang="it-IT" sz="1600" dirty="0"/>
              <a:t> of the </a:t>
            </a:r>
            <a:r>
              <a:rPr lang="it-IT" sz="1600" dirty="0" err="1"/>
              <a:t>document</a:t>
            </a:r>
            <a:r>
              <a:rPr lang="it-IT" sz="1600" dirty="0"/>
              <a:t>. </a:t>
            </a:r>
            <a:endParaRPr lang="it-IT" sz="1600" dirty="0" smtClean="0"/>
          </a:p>
          <a:p>
            <a:pPr lvl="1"/>
            <a:endParaRPr lang="it-IT" sz="1600" dirty="0" smtClean="0"/>
          </a:p>
          <a:p>
            <a:pPr lvl="1"/>
            <a:endParaRPr lang="it-IT" sz="1600" dirty="0"/>
          </a:p>
          <a:p>
            <a:r>
              <a:rPr lang="it-IT" sz="1800" dirty="0"/>
              <a:t>The script </a:t>
            </a:r>
            <a:r>
              <a:rPr lang="it-IT" sz="1800" dirty="0" err="1"/>
              <a:t>tag</a:t>
            </a:r>
            <a:r>
              <a:rPr lang="it-IT" sz="1800" dirty="0"/>
              <a:t> </a:t>
            </a:r>
            <a:r>
              <a:rPr lang="it-IT" sz="1800" dirty="0" err="1"/>
              <a:t>takes</a:t>
            </a:r>
            <a:r>
              <a:rPr lang="it-IT" sz="1800" dirty="0"/>
              <a:t> </a:t>
            </a:r>
            <a:r>
              <a:rPr lang="it-IT" sz="1800" dirty="0" err="1"/>
              <a:t>two</a:t>
            </a:r>
            <a:r>
              <a:rPr lang="it-IT" sz="1800" dirty="0"/>
              <a:t> </a:t>
            </a:r>
            <a:r>
              <a:rPr lang="it-IT" sz="1800" dirty="0" err="1"/>
              <a:t>important</a:t>
            </a:r>
            <a:r>
              <a:rPr lang="it-IT" sz="1800" dirty="0"/>
              <a:t> </a:t>
            </a:r>
            <a:r>
              <a:rPr lang="it-IT" sz="1800" dirty="0" err="1"/>
              <a:t>attributes</a:t>
            </a:r>
            <a:r>
              <a:rPr lang="it-IT" sz="1800" dirty="0"/>
              <a:t>:</a:t>
            </a:r>
          </a:p>
          <a:p>
            <a:pPr lvl="1"/>
            <a:r>
              <a:rPr lang="it-IT" sz="1800" dirty="0"/>
              <a:t>Language: </a:t>
            </a:r>
            <a:r>
              <a:rPr lang="it-IT" sz="1800" dirty="0" err="1" smtClean="0"/>
              <a:t>specifies</a:t>
            </a:r>
            <a:r>
              <a:rPr lang="it-IT" sz="1800" dirty="0" smtClean="0"/>
              <a:t> </a:t>
            </a:r>
            <a:r>
              <a:rPr lang="it-IT" sz="1800" dirty="0" err="1"/>
              <a:t>what</a:t>
            </a:r>
            <a:r>
              <a:rPr lang="it-IT" sz="1800" dirty="0"/>
              <a:t> </a:t>
            </a:r>
            <a:r>
              <a:rPr lang="it-IT" sz="1800" dirty="0" err="1"/>
              <a:t>scripting</a:t>
            </a:r>
            <a:r>
              <a:rPr lang="it-IT" sz="1800" dirty="0"/>
              <a:t> </a:t>
            </a:r>
            <a:r>
              <a:rPr lang="it-IT" sz="1800" dirty="0" err="1"/>
              <a:t>language</a:t>
            </a:r>
            <a:r>
              <a:rPr lang="it-IT" sz="1800" dirty="0"/>
              <a:t> </a:t>
            </a:r>
            <a:r>
              <a:rPr lang="it-IT" sz="1800" dirty="0" err="1"/>
              <a:t>you</a:t>
            </a:r>
            <a:r>
              <a:rPr lang="it-IT" sz="1800" dirty="0"/>
              <a:t> are </a:t>
            </a:r>
            <a:r>
              <a:rPr lang="it-IT" sz="1800" dirty="0" err="1"/>
              <a:t>using</a:t>
            </a:r>
            <a:r>
              <a:rPr lang="it-IT" sz="1800" dirty="0"/>
              <a:t>. </a:t>
            </a:r>
            <a:r>
              <a:rPr lang="it-IT" sz="1800" dirty="0" err="1"/>
              <a:t>Typically</a:t>
            </a:r>
            <a:r>
              <a:rPr lang="it-IT" sz="1800" dirty="0"/>
              <a:t>, </a:t>
            </a:r>
            <a:r>
              <a:rPr lang="it-IT" sz="1800" dirty="0" err="1"/>
              <a:t>its</a:t>
            </a:r>
            <a:r>
              <a:rPr lang="it-IT" sz="1800" dirty="0"/>
              <a:t> </a:t>
            </a:r>
            <a:r>
              <a:rPr lang="it-IT" sz="1800" dirty="0" err="1"/>
              <a:t>value</a:t>
            </a:r>
            <a:r>
              <a:rPr lang="it-IT" sz="1800" dirty="0"/>
              <a:t> </a:t>
            </a:r>
            <a:r>
              <a:rPr lang="it-IT" sz="1800" dirty="0" err="1"/>
              <a:t>will</a:t>
            </a:r>
            <a:r>
              <a:rPr lang="it-IT" sz="1800" dirty="0"/>
              <a:t> be </a:t>
            </a:r>
            <a:r>
              <a:rPr lang="it-IT" sz="1800" dirty="0" err="1"/>
              <a:t>javascript</a:t>
            </a:r>
            <a:r>
              <a:rPr lang="it-IT" sz="1800" dirty="0"/>
              <a:t> (can be </a:t>
            </a:r>
            <a:r>
              <a:rPr lang="it-IT" sz="1800" dirty="0" err="1"/>
              <a:t>omitted</a:t>
            </a:r>
            <a:r>
              <a:rPr lang="it-IT" sz="1800" dirty="0"/>
              <a:t>)</a:t>
            </a:r>
          </a:p>
          <a:p>
            <a:pPr lvl="1"/>
            <a:r>
              <a:rPr lang="it-IT" sz="1800" dirty="0" err="1"/>
              <a:t>Type</a:t>
            </a:r>
            <a:r>
              <a:rPr lang="it-IT" sz="1800" dirty="0"/>
              <a:t>: </a:t>
            </a:r>
            <a:r>
              <a:rPr lang="it-IT" sz="1800" dirty="0" err="1"/>
              <a:t>This</a:t>
            </a:r>
            <a:r>
              <a:rPr lang="it-IT" sz="1800" dirty="0"/>
              <a:t> </a:t>
            </a:r>
            <a:r>
              <a:rPr lang="it-IT" sz="1800" dirty="0" err="1"/>
              <a:t>attribute</a:t>
            </a:r>
            <a:r>
              <a:rPr lang="it-IT" sz="1800" dirty="0"/>
              <a:t> </a:t>
            </a:r>
            <a:r>
              <a:rPr lang="it-IT" sz="1800" dirty="0" err="1"/>
              <a:t>is</a:t>
            </a:r>
            <a:r>
              <a:rPr lang="it-IT" sz="1800" dirty="0"/>
              <a:t> </a:t>
            </a:r>
            <a:r>
              <a:rPr lang="it-IT" sz="1800" dirty="0" err="1"/>
              <a:t>what</a:t>
            </a:r>
            <a:r>
              <a:rPr lang="it-IT" sz="1800" dirty="0"/>
              <a:t> </a:t>
            </a:r>
            <a:r>
              <a:rPr lang="it-IT" sz="1800" dirty="0" err="1"/>
              <a:t>is</a:t>
            </a:r>
            <a:r>
              <a:rPr lang="it-IT" sz="1800" dirty="0"/>
              <a:t> </a:t>
            </a:r>
            <a:r>
              <a:rPr lang="it-IT" sz="1800" dirty="0" err="1"/>
              <a:t>now</a:t>
            </a:r>
            <a:r>
              <a:rPr lang="it-IT" sz="1800" dirty="0"/>
              <a:t> </a:t>
            </a:r>
            <a:r>
              <a:rPr lang="it-IT" sz="1800" dirty="0" err="1"/>
              <a:t>recommended</a:t>
            </a:r>
            <a:r>
              <a:rPr lang="it-IT" sz="1800" dirty="0"/>
              <a:t> to indicate the </a:t>
            </a:r>
            <a:r>
              <a:rPr lang="it-IT" sz="1800" dirty="0" err="1"/>
              <a:t>scripting</a:t>
            </a:r>
            <a:r>
              <a:rPr lang="it-IT" sz="1800" dirty="0"/>
              <a:t> </a:t>
            </a:r>
            <a:r>
              <a:rPr lang="it-IT" sz="1800" dirty="0" err="1"/>
              <a:t>language</a:t>
            </a:r>
            <a:r>
              <a:rPr lang="it-IT" sz="1800" dirty="0"/>
              <a:t> in use and </a:t>
            </a:r>
            <a:r>
              <a:rPr lang="it-IT" sz="1800" dirty="0" err="1"/>
              <a:t>its</a:t>
            </a:r>
            <a:r>
              <a:rPr lang="it-IT" sz="1800" dirty="0"/>
              <a:t> </a:t>
            </a:r>
            <a:r>
              <a:rPr lang="it-IT" sz="1800" dirty="0" err="1"/>
              <a:t>value</a:t>
            </a:r>
            <a:r>
              <a:rPr lang="it-IT" sz="1800" dirty="0"/>
              <a:t> </a:t>
            </a:r>
            <a:r>
              <a:rPr lang="it-IT" sz="1800" dirty="0" err="1"/>
              <a:t>should</a:t>
            </a:r>
            <a:r>
              <a:rPr lang="it-IT" sz="1800" dirty="0"/>
              <a:t> be set to "text/</a:t>
            </a:r>
            <a:r>
              <a:rPr lang="it-IT" sz="1800" dirty="0" err="1"/>
              <a:t>javascript</a:t>
            </a:r>
            <a:r>
              <a:rPr lang="it-IT" sz="1800" dirty="0" smtClean="0"/>
              <a:t>”</a:t>
            </a:r>
            <a:endParaRPr lang="it-IT" sz="1800" dirty="0"/>
          </a:p>
          <a:p>
            <a:endParaRPr lang="it-IT" sz="1800" dirty="0"/>
          </a:p>
          <a:p>
            <a:pPr lvl="1"/>
            <a:endParaRPr lang="it-IT" sz="1800" dirty="0"/>
          </a:p>
          <a:p>
            <a:endParaRPr lang="it-IT" sz="1800" dirty="0" smtClean="0"/>
          </a:p>
        </p:txBody>
      </p:sp>
    </p:spTree>
    <p:extLst>
      <p:ext uri="{BB962C8B-B14F-4D97-AF65-F5344CB8AC3E}">
        <p14:creationId xmlns:p14="http://schemas.microsoft.com/office/powerpoint/2010/main" val="1157003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endParaRPr lang="it-IT" dirty="0"/>
          </a:p>
        </p:txBody>
      </p:sp>
      <p:sp>
        <p:nvSpPr>
          <p:cNvPr id="3" name="Segnaposto contenuto 2"/>
          <p:cNvSpPr>
            <a:spLocks noGrp="1"/>
          </p:cNvSpPr>
          <p:nvPr>
            <p:ph idx="1"/>
          </p:nvPr>
        </p:nvSpPr>
        <p:spPr/>
        <p:txBody>
          <a:bodyPr/>
          <a:lstStyle/>
          <a:p>
            <a:pPr eaLnBrk="0" hangingPunct="0">
              <a:lnSpc>
                <a:spcPct val="90000"/>
              </a:lnSpc>
            </a:pPr>
            <a:r>
              <a:rPr lang="en-US" altLang="it-IT" sz="1800" dirty="0"/>
              <a:t>As statements and functions via &lt;script&gt; tag</a:t>
            </a:r>
          </a:p>
          <a:p>
            <a:pPr lvl="1" eaLnBrk="0" hangingPunct="0"/>
            <a:r>
              <a:rPr lang="en-US" altLang="it-IT" sz="1600" dirty="0"/>
              <a:t>&lt;script type=“text/</a:t>
            </a:r>
            <a:r>
              <a:rPr lang="en-US" altLang="it-IT" sz="1600" dirty="0" err="1"/>
              <a:t>javascript</a:t>
            </a:r>
            <a:r>
              <a:rPr lang="en-US" altLang="it-IT" sz="1600" dirty="0"/>
              <a:t>” </a:t>
            </a:r>
            <a:r>
              <a:rPr lang="en-US" altLang="it-IT" sz="1600" dirty="0" err="1"/>
              <a:t>src</a:t>
            </a:r>
            <a:r>
              <a:rPr lang="en-US" altLang="it-IT" sz="1600" dirty="0"/>
              <a:t>=“some </a:t>
            </a:r>
            <a:r>
              <a:rPr lang="en-US" altLang="it-IT" sz="1600" dirty="0" err="1"/>
              <a:t>file.js</a:t>
            </a:r>
            <a:r>
              <a:rPr lang="en-US" altLang="it-IT" sz="1600" dirty="0"/>
              <a:t>” &gt;</a:t>
            </a:r>
            <a:br>
              <a:rPr lang="en-US" altLang="it-IT" sz="1600" dirty="0"/>
            </a:br>
            <a:r>
              <a:rPr lang="en-US" altLang="it-IT" sz="1600" dirty="0"/>
              <a:t>     </a:t>
            </a:r>
            <a:r>
              <a:rPr lang="en-US" altLang="it-IT" sz="1600" dirty="0" err="1"/>
              <a:t>javascript</a:t>
            </a:r>
            <a:r>
              <a:rPr lang="en-US" altLang="it-IT" sz="1600" dirty="0"/>
              <a:t> statements...if not external</a:t>
            </a:r>
            <a:br>
              <a:rPr lang="en-US" altLang="it-IT" sz="1600" dirty="0"/>
            </a:br>
            <a:r>
              <a:rPr lang="en-US" altLang="it-IT" sz="1600" dirty="0"/>
              <a:t>&lt;/script&gt;</a:t>
            </a:r>
          </a:p>
          <a:p>
            <a:pPr lvl="1" eaLnBrk="0" hangingPunct="0">
              <a:lnSpc>
                <a:spcPct val="90000"/>
              </a:lnSpc>
            </a:pPr>
            <a:r>
              <a:rPr lang="en-US" altLang="it-IT" sz="1800" dirty="0" smtClean="0"/>
              <a:t>Attributes: </a:t>
            </a:r>
            <a:r>
              <a:rPr lang="en-US" altLang="it-IT" sz="1600" dirty="0" err="1"/>
              <a:t>t</a:t>
            </a:r>
            <a:r>
              <a:rPr lang="en-US" altLang="it-IT" sz="1600" dirty="0" err="1" smtClean="0"/>
              <a:t>type</a:t>
            </a:r>
            <a:r>
              <a:rPr lang="en-US" altLang="it-IT" sz="1600" dirty="0"/>
              <a:t>, </a:t>
            </a:r>
            <a:r>
              <a:rPr lang="en-US" altLang="it-IT" sz="1600" dirty="0" err="1" smtClean="0"/>
              <a:t>src</a:t>
            </a:r>
            <a:endParaRPr lang="en-US" altLang="it-IT" sz="1600" dirty="0" smtClean="0"/>
          </a:p>
          <a:p>
            <a:pPr eaLnBrk="0" hangingPunct="0">
              <a:lnSpc>
                <a:spcPct val="90000"/>
              </a:lnSpc>
            </a:pPr>
            <a:r>
              <a:rPr lang="en-US" altLang="en-US" sz="1800" dirty="0" smtClean="0"/>
              <a:t>The </a:t>
            </a:r>
            <a:r>
              <a:rPr lang="en-US" altLang="en-US" sz="1800" dirty="0" err="1" smtClean="0"/>
              <a:t>src</a:t>
            </a:r>
            <a:r>
              <a:rPr lang="en-US" altLang="en-US" sz="1800" dirty="0" smtClean="0"/>
              <a:t> attribute is used when </a:t>
            </a:r>
            <a:r>
              <a:rPr lang="en-US" altLang="en-US" sz="1800" dirty="0" err="1" smtClean="0"/>
              <a:t>Javascripts</a:t>
            </a:r>
            <a:r>
              <a:rPr lang="en-US" altLang="en-US" sz="1800" dirty="0" smtClean="0"/>
              <a:t> reside </a:t>
            </a:r>
            <a:r>
              <a:rPr lang="en-US" altLang="en-US" sz="1800" dirty="0"/>
              <a:t>in a separate page. Linking can be </a:t>
            </a:r>
            <a:r>
              <a:rPr lang="en-US" altLang="en-US" sz="1800" dirty="0">
                <a:ea typeface="Times" charset="0"/>
                <a:cs typeface="Times" charset="0"/>
              </a:rPr>
              <a:t>advantageous</a:t>
            </a:r>
            <a:r>
              <a:rPr lang="en-US" altLang="en-US" sz="1800" dirty="0"/>
              <a:t> if many pages use the same script.</a:t>
            </a:r>
          </a:p>
          <a:p>
            <a:pPr lvl="2" eaLnBrk="0" hangingPunct="0">
              <a:lnSpc>
                <a:spcPct val="90000"/>
              </a:lnSpc>
            </a:pPr>
            <a:endParaRPr lang="en-US" sz="1800" dirty="0"/>
          </a:p>
          <a:p>
            <a:pPr lvl="2" eaLnBrk="0" hangingPunct="0">
              <a:lnSpc>
                <a:spcPct val="90000"/>
              </a:lnSpc>
            </a:pPr>
            <a:endParaRPr lang="en-US" sz="1800" dirty="0" smtClean="0"/>
          </a:p>
          <a:p>
            <a:pPr marL="342900" lvl="1" indent="-342900" eaLnBrk="0" hangingPunct="0">
              <a:buFont typeface="Arial" charset="0"/>
              <a:buChar char="•"/>
            </a:pPr>
            <a:r>
              <a:rPr lang="en-US" altLang="it-IT" sz="1800" dirty="0"/>
              <a:t>Within HTML tags as event </a:t>
            </a:r>
            <a:r>
              <a:rPr lang="en-US" altLang="it-IT" sz="1800" dirty="0">
                <a:ea typeface="Courier" charset="0"/>
                <a:cs typeface="Courier" charset="0"/>
              </a:rPr>
              <a:t>handlers…</a:t>
            </a:r>
          </a:p>
          <a:p>
            <a:pPr marL="0" lvl="1" indent="0" eaLnBrk="0" hangingPunct="0">
              <a:buNone/>
            </a:pPr>
            <a:r>
              <a:rPr lang="en-US" altLang="en-US" sz="1600" dirty="0">
                <a:ea typeface="Courier" charset="0"/>
                <a:cs typeface="Courier" charset="0"/>
              </a:rPr>
              <a:t> </a:t>
            </a:r>
            <a:r>
              <a:rPr lang="en-US" altLang="en-US" sz="1600" dirty="0" smtClean="0">
                <a:ea typeface="Courier" charset="0"/>
                <a:cs typeface="Courier" charset="0"/>
              </a:rPr>
              <a:t>                 </a:t>
            </a:r>
            <a:r>
              <a:rPr lang="en-US" altLang="en-US" sz="1600" dirty="0">
                <a:ea typeface="Courier" charset="0"/>
                <a:cs typeface="Courier" charset="0"/>
              </a:rPr>
              <a:t>e.g., </a:t>
            </a:r>
            <a:r>
              <a:rPr lang="en-US" altLang="en-US" sz="1600" b="1" dirty="0">
                <a:ea typeface="Courier" charset="0"/>
                <a:cs typeface="Courier" charset="0"/>
              </a:rPr>
              <a:t>&lt;body </a:t>
            </a:r>
            <a:r>
              <a:rPr lang="en-US" altLang="en-US" sz="1600" b="1" dirty="0" err="1">
                <a:ea typeface="Courier" charset="0"/>
                <a:cs typeface="Courier" charset="0"/>
              </a:rPr>
              <a:t>onLoad</a:t>
            </a:r>
            <a:r>
              <a:rPr lang="en-US" altLang="en-US" sz="1600" b="1" dirty="0">
                <a:ea typeface="Courier" charset="0"/>
                <a:cs typeface="Courier" charset="0"/>
              </a:rPr>
              <a:t>="alert('WELCOME)”&gt;</a:t>
            </a:r>
            <a:r>
              <a:rPr lang="en-US" altLang="en-US" sz="1600" b="1" dirty="0">
                <a:solidFill>
                  <a:srgbClr val="FFFFFF"/>
                </a:solidFill>
              </a:rPr>
              <a:t>')"&gt;</a:t>
            </a:r>
            <a:endParaRPr lang="en-US" altLang="it-IT" sz="1600" dirty="0"/>
          </a:p>
          <a:p>
            <a:pPr marL="400050" lvl="1" indent="0" eaLnBrk="0" hangingPunct="0">
              <a:buNone/>
            </a:pPr>
            <a:r>
              <a:rPr lang="en-US" altLang="it-IT" sz="1800" dirty="0"/>
              <a:t>Provide the doorway between HTML and Scripts</a:t>
            </a:r>
          </a:p>
          <a:p>
            <a:pPr lvl="2" eaLnBrk="0" hangingPunct="0">
              <a:lnSpc>
                <a:spcPct val="90000"/>
              </a:lnSpc>
            </a:pPr>
            <a:endParaRPr lang="it-IT" dirty="0"/>
          </a:p>
        </p:txBody>
      </p:sp>
      <p:sp>
        <p:nvSpPr>
          <p:cNvPr id="4" name="Rettangolo 3"/>
          <p:cNvSpPr/>
          <p:nvPr/>
        </p:nvSpPr>
        <p:spPr>
          <a:xfrm>
            <a:off x="2314010" y="478718"/>
            <a:ext cx="4006994" cy="461665"/>
          </a:xfrm>
          <a:prstGeom prst="rect">
            <a:avLst/>
          </a:prstGeom>
        </p:spPr>
        <p:txBody>
          <a:bodyPr wrap="none">
            <a:spAutoFit/>
          </a:bodyPr>
          <a:lstStyle/>
          <a:p>
            <a:r>
              <a:rPr lang="en-US" altLang="it-IT">
                <a:latin typeface="+mn-lt"/>
              </a:rPr>
              <a:t>Embedding JavaScript in HTML</a:t>
            </a:r>
            <a:endParaRPr lang="it-IT" dirty="0">
              <a:latin typeface="+mn-lt"/>
            </a:endParaRPr>
          </a:p>
        </p:txBody>
      </p:sp>
    </p:spTree>
    <p:extLst>
      <p:ext uri="{BB962C8B-B14F-4D97-AF65-F5344CB8AC3E}">
        <p14:creationId xmlns:p14="http://schemas.microsoft.com/office/powerpoint/2010/main" val="1828667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Tahoma" charset="0"/>
              </a:defRPr>
            </a:lvl1pPr>
            <a:lvl2pPr marL="742950" indent="-285750">
              <a:defRPr sz="2400">
                <a:solidFill>
                  <a:schemeClr val="bg2"/>
                </a:solidFill>
                <a:latin typeface="Tahoma" charset="0"/>
              </a:defRPr>
            </a:lvl2pPr>
            <a:lvl3pPr marL="1143000" indent="-228600">
              <a:defRPr sz="2400">
                <a:solidFill>
                  <a:schemeClr val="bg2"/>
                </a:solidFill>
                <a:latin typeface="Tahoma" charset="0"/>
              </a:defRPr>
            </a:lvl3pPr>
            <a:lvl4pPr marL="1600200" indent="-228600">
              <a:defRPr sz="2400">
                <a:solidFill>
                  <a:schemeClr val="bg2"/>
                </a:solidFill>
                <a:latin typeface="Tahoma" charset="0"/>
              </a:defRPr>
            </a:lvl4pPr>
            <a:lvl5pPr marL="2057400" indent="-228600">
              <a:defRPr sz="2400">
                <a:solidFill>
                  <a:schemeClr val="bg2"/>
                </a:solidFill>
                <a:latin typeface="Tahoma"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defRPr>
            </a:lvl9pPr>
          </a:lstStyle>
          <a:p>
            <a:r>
              <a:rPr lang="en-US" altLang="it-IT" sz="1200">
                <a:latin typeface="Arial" charset="0"/>
              </a:rPr>
              <a:t>slide </a:t>
            </a:r>
            <a:fld id="{ACA2941F-D7F3-CC4D-B8EE-5CB8BBA76EBA}" type="slidenum">
              <a:rPr lang="en-US" altLang="it-IT" sz="1200">
                <a:latin typeface="Arial" charset="0"/>
              </a:rPr>
              <a:pPr/>
              <a:t>26</a:t>
            </a:fld>
            <a:endParaRPr lang="en-US" altLang="it-IT" sz="1200">
              <a:latin typeface="Arial" charset="0"/>
            </a:endParaRPr>
          </a:p>
        </p:txBody>
      </p:sp>
      <p:sp>
        <p:nvSpPr>
          <p:cNvPr id="9219" name="Rectangle 2"/>
          <p:cNvSpPr>
            <a:spLocks noGrp="1" noChangeArrowheads="1"/>
          </p:cNvSpPr>
          <p:nvPr>
            <p:ph type="title" idx="4294967295"/>
          </p:nvPr>
        </p:nvSpPr>
        <p:spPr/>
        <p:txBody>
          <a:bodyPr/>
          <a:lstStyle/>
          <a:p>
            <a:r>
              <a:rPr lang="en-US" altLang="it-IT" sz="2400" dirty="0"/>
              <a:t>Example 1: Add Two Numbers</a:t>
            </a:r>
          </a:p>
        </p:txBody>
      </p:sp>
      <p:sp>
        <p:nvSpPr>
          <p:cNvPr id="9220" name="Rectangle 3" descr="Rectangle: Click to edit Master text styles&#10;Second level&#10;Third level&#10;Fourth level&#10;Fifth level"/>
          <p:cNvSpPr>
            <a:spLocks noGrp="1" noChangeArrowheads="1"/>
          </p:cNvSpPr>
          <p:nvPr>
            <p:ph type="body" idx="4294967295"/>
          </p:nvPr>
        </p:nvSpPr>
        <p:spPr/>
        <p:txBody>
          <a:bodyPr/>
          <a:lstStyle/>
          <a:p>
            <a:pPr lvl="1">
              <a:buFont typeface="Wingdings" charset="2"/>
              <a:buNone/>
            </a:pPr>
            <a:r>
              <a:rPr lang="en-US" altLang="it-IT" sz="1600" dirty="0"/>
              <a:t>&lt;html&gt;</a:t>
            </a:r>
          </a:p>
          <a:p>
            <a:pPr lvl="1">
              <a:buFont typeface="Wingdings" charset="2"/>
              <a:buNone/>
            </a:pPr>
            <a:r>
              <a:rPr lang="en-US" altLang="it-IT" sz="1600" dirty="0"/>
              <a:t>      …</a:t>
            </a:r>
          </a:p>
          <a:p>
            <a:pPr lvl="1">
              <a:buFont typeface="Wingdings" charset="2"/>
              <a:buNone/>
            </a:pPr>
            <a:r>
              <a:rPr lang="en-US" altLang="it-IT" sz="1600" dirty="0"/>
              <a:t> &lt;p&gt;  … &lt;/p&gt;</a:t>
            </a:r>
          </a:p>
          <a:p>
            <a:pPr lvl="1">
              <a:buFont typeface="Wingdings" charset="2"/>
              <a:buNone/>
            </a:pPr>
            <a:r>
              <a:rPr lang="en-US" altLang="it-IT" sz="1600" dirty="0"/>
              <a:t>&lt;script&gt;</a:t>
            </a:r>
          </a:p>
          <a:p>
            <a:pPr lvl="1">
              <a:buFont typeface="Wingdings" charset="2"/>
              <a:buNone/>
            </a:pPr>
            <a:r>
              <a:rPr lang="en-US" altLang="it-IT" sz="1600" dirty="0"/>
              <a:t>		</a:t>
            </a:r>
            <a:r>
              <a:rPr lang="en-US" altLang="it-IT" sz="1600" dirty="0" err="1"/>
              <a:t>var</a:t>
            </a:r>
            <a:r>
              <a:rPr lang="en-US" altLang="it-IT" sz="1600" dirty="0"/>
              <a:t> num1, num2, sum</a:t>
            </a:r>
          </a:p>
          <a:p>
            <a:pPr lvl="1">
              <a:buFont typeface="Wingdings" charset="2"/>
              <a:buNone/>
            </a:pPr>
            <a:r>
              <a:rPr lang="en-US" altLang="it-IT" sz="1600" dirty="0"/>
              <a:t>		num1 = prompt("Enter first number")</a:t>
            </a:r>
          </a:p>
          <a:p>
            <a:pPr lvl="1">
              <a:buFont typeface="Wingdings" charset="2"/>
              <a:buNone/>
            </a:pPr>
            <a:r>
              <a:rPr lang="en-US" altLang="it-IT" sz="1600" dirty="0"/>
              <a:t>		num2 = prompt("Enter second number")</a:t>
            </a:r>
          </a:p>
          <a:p>
            <a:pPr lvl="1">
              <a:buFont typeface="Wingdings" charset="2"/>
              <a:buNone/>
            </a:pPr>
            <a:r>
              <a:rPr lang="en-US" altLang="it-IT" sz="1600" dirty="0"/>
              <a:t>		sum = </a:t>
            </a:r>
            <a:r>
              <a:rPr lang="en-US" altLang="it-IT" sz="1600" dirty="0" err="1"/>
              <a:t>parseInt</a:t>
            </a:r>
            <a:r>
              <a:rPr lang="en-US" altLang="it-IT" sz="1600" dirty="0"/>
              <a:t>(num1) + </a:t>
            </a:r>
            <a:r>
              <a:rPr lang="en-US" altLang="it-IT" sz="1600" dirty="0" err="1"/>
              <a:t>parseInt</a:t>
            </a:r>
            <a:r>
              <a:rPr lang="en-US" altLang="it-IT" sz="1600" dirty="0"/>
              <a:t>(num2)</a:t>
            </a:r>
          </a:p>
          <a:p>
            <a:pPr lvl="1">
              <a:buFont typeface="Wingdings" charset="2"/>
              <a:buNone/>
            </a:pPr>
            <a:r>
              <a:rPr lang="en-US" altLang="it-IT" sz="1600" dirty="0"/>
              <a:t>		alert("Sum = " + sum)</a:t>
            </a:r>
          </a:p>
          <a:p>
            <a:pPr lvl="1">
              <a:buFont typeface="Wingdings" charset="2"/>
              <a:buNone/>
            </a:pPr>
            <a:r>
              <a:rPr lang="en-US" altLang="it-IT" sz="1600" dirty="0"/>
              <a:t>&lt;/script&gt;</a:t>
            </a:r>
          </a:p>
          <a:p>
            <a:pPr lvl="1">
              <a:buFont typeface="Wingdings" charset="2"/>
              <a:buNone/>
            </a:pPr>
            <a:r>
              <a:rPr lang="en-US" altLang="it-IT" sz="1600" dirty="0"/>
              <a:t>		…</a:t>
            </a:r>
          </a:p>
          <a:p>
            <a:pPr lvl="1">
              <a:buFont typeface="Wingdings" charset="2"/>
              <a:buNone/>
            </a:pPr>
            <a:r>
              <a:rPr lang="en-US" altLang="it-IT" sz="1600" dirty="0"/>
              <a:t>&lt;/html&gt;</a:t>
            </a:r>
          </a:p>
        </p:txBody>
      </p:sp>
    </p:spTree>
    <p:extLst>
      <p:ext uri="{BB962C8B-B14F-4D97-AF65-F5344CB8AC3E}">
        <p14:creationId xmlns:p14="http://schemas.microsoft.com/office/powerpoint/2010/main" val="121833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Tahoma" charset="0"/>
              </a:defRPr>
            </a:lvl1pPr>
            <a:lvl2pPr marL="742950" indent="-285750">
              <a:defRPr sz="2400">
                <a:solidFill>
                  <a:schemeClr val="bg2"/>
                </a:solidFill>
                <a:latin typeface="Tahoma" charset="0"/>
              </a:defRPr>
            </a:lvl2pPr>
            <a:lvl3pPr marL="1143000" indent="-228600">
              <a:defRPr sz="2400">
                <a:solidFill>
                  <a:schemeClr val="bg2"/>
                </a:solidFill>
                <a:latin typeface="Tahoma" charset="0"/>
              </a:defRPr>
            </a:lvl3pPr>
            <a:lvl4pPr marL="1600200" indent="-228600">
              <a:defRPr sz="2400">
                <a:solidFill>
                  <a:schemeClr val="bg2"/>
                </a:solidFill>
                <a:latin typeface="Tahoma" charset="0"/>
              </a:defRPr>
            </a:lvl4pPr>
            <a:lvl5pPr marL="2057400" indent="-228600">
              <a:defRPr sz="2400">
                <a:solidFill>
                  <a:schemeClr val="bg2"/>
                </a:solidFill>
                <a:latin typeface="Tahoma"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defRPr>
            </a:lvl9pPr>
          </a:lstStyle>
          <a:p>
            <a:r>
              <a:rPr lang="en-US" altLang="it-IT" sz="1200">
                <a:latin typeface="Arial" charset="0"/>
              </a:rPr>
              <a:t>slide </a:t>
            </a:r>
            <a:fld id="{DCF5B69A-5D3F-A542-8022-F1BA9A26ED1C}" type="slidenum">
              <a:rPr lang="en-US" altLang="it-IT" sz="1200">
                <a:latin typeface="Arial" charset="0"/>
              </a:rPr>
              <a:pPr/>
              <a:t>27</a:t>
            </a:fld>
            <a:endParaRPr lang="en-US" altLang="it-IT" sz="1200">
              <a:latin typeface="Arial" charset="0"/>
            </a:endParaRPr>
          </a:p>
        </p:txBody>
      </p:sp>
      <p:sp>
        <p:nvSpPr>
          <p:cNvPr id="10243" name="Rectangle 2"/>
          <p:cNvSpPr>
            <a:spLocks noGrp="1" noChangeArrowheads="1"/>
          </p:cNvSpPr>
          <p:nvPr>
            <p:ph type="title" idx="4294967295"/>
          </p:nvPr>
        </p:nvSpPr>
        <p:spPr/>
        <p:txBody>
          <a:bodyPr/>
          <a:lstStyle/>
          <a:p>
            <a:r>
              <a:rPr lang="en-US" altLang="it-IT" sz="2400" dirty="0"/>
              <a:t>Example 2: Browser Events</a:t>
            </a:r>
          </a:p>
        </p:txBody>
      </p:sp>
      <p:sp>
        <p:nvSpPr>
          <p:cNvPr id="10244" name="Rectangle 3" descr="Rectangle: Click to edit Master text styles&#10;Second level&#10;Third level&#10;Fourth level&#10;Fifth level"/>
          <p:cNvSpPr>
            <a:spLocks noGrp="1" noChangeArrowheads="1"/>
          </p:cNvSpPr>
          <p:nvPr>
            <p:ph type="body" idx="4294967295"/>
          </p:nvPr>
        </p:nvSpPr>
        <p:spPr/>
        <p:txBody>
          <a:bodyPr/>
          <a:lstStyle/>
          <a:p>
            <a:pPr lvl="1">
              <a:lnSpc>
                <a:spcPct val="90000"/>
              </a:lnSpc>
              <a:buFont typeface="Wingdings" charset="2"/>
              <a:buNone/>
            </a:pPr>
            <a:r>
              <a:rPr lang="en-US" altLang="it-IT" sz="1600" dirty="0"/>
              <a:t>&lt;script type="text/JavaScript"&gt;</a:t>
            </a:r>
          </a:p>
          <a:p>
            <a:pPr lvl="1">
              <a:lnSpc>
                <a:spcPct val="90000"/>
              </a:lnSpc>
              <a:buFont typeface="Wingdings" charset="2"/>
              <a:buNone/>
            </a:pPr>
            <a:r>
              <a:rPr lang="en-US" altLang="it-IT" sz="1600" dirty="0"/>
              <a:t>     function </a:t>
            </a:r>
            <a:r>
              <a:rPr lang="en-US" altLang="it-IT" sz="1600" dirty="0" err="1"/>
              <a:t>whichButton</a:t>
            </a:r>
            <a:r>
              <a:rPr lang="en-US" altLang="it-IT" sz="1600" dirty="0"/>
              <a:t>(event) {</a:t>
            </a:r>
          </a:p>
          <a:p>
            <a:pPr lvl="1">
              <a:lnSpc>
                <a:spcPct val="90000"/>
              </a:lnSpc>
              <a:buFont typeface="Wingdings" charset="2"/>
              <a:buNone/>
            </a:pPr>
            <a:r>
              <a:rPr lang="en-US" altLang="it-IT" sz="1600" dirty="0"/>
              <a:t>		if (</a:t>
            </a:r>
            <a:r>
              <a:rPr lang="en-US" altLang="it-IT" sz="1600" dirty="0" err="1"/>
              <a:t>event.button</a:t>
            </a:r>
            <a:r>
              <a:rPr lang="en-US" altLang="it-IT" sz="1600" dirty="0"/>
              <a:t>==1) {</a:t>
            </a:r>
          </a:p>
          <a:p>
            <a:pPr lvl="1">
              <a:lnSpc>
                <a:spcPct val="90000"/>
              </a:lnSpc>
              <a:buFont typeface="Wingdings" charset="2"/>
              <a:buNone/>
            </a:pPr>
            <a:r>
              <a:rPr lang="en-US" altLang="it-IT" sz="1600" dirty="0"/>
              <a:t>			alert("You clicked the left mouse button!") }</a:t>
            </a:r>
          </a:p>
          <a:p>
            <a:pPr lvl="1">
              <a:lnSpc>
                <a:spcPct val="90000"/>
              </a:lnSpc>
              <a:buFont typeface="Wingdings" charset="2"/>
              <a:buNone/>
            </a:pPr>
            <a:r>
              <a:rPr lang="en-US" altLang="it-IT" sz="1600" dirty="0"/>
              <a:t>		else {</a:t>
            </a:r>
          </a:p>
          <a:p>
            <a:pPr lvl="1">
              <a:lnSpc>
                <a:spcPct val="90000"/>
              </a:lnSpc>
              <a:buFont typeface="Wingdings" charset="2"/>
              <a:buNone/>
            </a:pPr>
            <a:r>
              <a:rPr lang="en-US" altLang="it-IT" sz="1600" dirty="0"/>
              <a:t>			alert("You clicked the right mouse button!") </a:t>
            </a:r>
          </a:p>
          <a:p>
            <a:pPr lvl="1">
              <a:lnSpc>
                <a:spcPct val="90000"/>
              </a:lnSpc>
              <a:buFont typeface="Wingdings" charset="2"/>
              <a:buNone/>
            </a:pPr>
            <a:r>
              <a:rPr lang="en-US" altLang="it-IT" sz="1600" dirty="0"/>
              <a:t> 		}}</a:t>
            </a:r>
          </a:p>
          <a:p>
            <a:pPr lvl="1">
              <a:lnSpc>
                <a:spcPct val="90000"/>
              </a:lnSpc>
              <a:buFont typeface="Wingdings" charset="2"/>
              <a:buNone/>
            </a:pPr>
            <a:r>
              <a:rPr lang="en-US" altLang="it-IT" sz="1600" dirty="0"/>
              <a:t>&lt;/script&gt;</a:t>
            </a:r>
          </a:p>
          <a:p>
            <a:pPr lvl="1">
              <a:lnSpc>
                <a:spcPct val="90000"/>
              </a:lnSpc>
              <a:buFont typeface="Wingdings" charset="2"/>
              <a:buNone/>
            </a:pPr>
            <a:r>
              <a:rPr lang="en-US" altLang="it-IT" sz="1600" dirty="0"/>
              <a:t>…</a:t>
            </a:r>
          </a:p>
          <a:p>
            <a:pPr lvl="1">
              <a:lnSpc>
                <a:spcPct val="90000"/>
              </a:lnSpc>
              <a:buFont typeface="Wingdings" charset="2"/>
              <a:buNone/>
            </a:pPr>
            <a:r>
              <a:rPr lang="en-US" altLang="it-IT" sz="1600" dirty="0"/>
              <a:t>&lt;body </a:t>
            </a:r>
            <a:r>
              <a:rPr lang="en-US" altLang="it-IT" sz="1600" dirty="0" err="1"/>
              <a:t>onmousedown</a:t>
            </a:r>
            <a:r>
              <a:rPr lang="en-US" altLang="it-IT" sz="1600" dirty="0"/>
              <a:t>="</a:t>
            </a:r>
            <a:r>
              <a:rPr lang="en-US" altLang="it-IT" sz="1600" dirty="0" err="1"/>
              <a:t>whichButton</a:t>
            </a:r>
            <a:r>
              <a:rPr lang="en-US" altLang="it-IT" sz="1600" dirty="0"/>
              <a:t>(event)"&gt;</a:t>
            </a:r>
          </a:p>
          <a:p>
            <a:pPr lvl="1">
              <a:lnSpc>
                <a:spcPct val="90000"/>
              </a:lnSpc>
              <a:buFont typeface="Wingdings" charset="2"/>
              <a:buNone/>
            </a:pPr>
            <a:r>
              <a:rPr lang="en-US" altLang="it-IT" sz="1600" dirty="0"/>
              <a:t>…</a:t>
            </a:r>
          </a:p>
          <a:p>
            <a:pPr lvl="1">
              <a:lnSpc>
                <a:spcPct val="90000"/>
              </a:lnSpc>
              <a:buFont typeface="Wingdings" charset="2"/>
              <a:buNone/>
            </a:pPr>
            <a:r>
              <a:rPr lang="en-US" altLang="it-IT" sz="1600" dirty="0"/>
              <a:t>&lt;/body&gt;</a:t>
            </a:r>
          </a:p>
        </p:txBody>
      </p:sp>
      <p:sp>
        <p:nvSpPr>
          <p:cNvPr id="20484" name="Text Box 4"/>
          <p:cNvSpPr txBox="1">
            <a:spLocks noChangeArrowheads="1"/>
          </p:cNvSpPr>
          <p:nvPr/>
        </p:nvSpPr>
        <p:spPr bwMode="auto">
          <a:xfrm>
            <a:off x="5715000" y="1447800"/>
            <a:ext cx="2819400" cy="584775"/>
          </a:xfrm>
          <a:prstGeom prst="rect">
            <a:avLst/>
          </a:prstGeom>
          <a:noFill/>
          <a:ln w="12700" algn="ctr">
            <a:solidFill>
              <a:schemeClr val="accent1"/>
            </a:solidFill>
            <a:miter lim="800000"/>
            <a:headEnd/>
            <a:tailEnd type="none" w="lg" len="med"/>
          </a:ln>
        </p:spPr>
        <p:txBody>
          <a:bodyPr>
            <a:spAutoFit/>
          </a:bodyPr>
          <a:lstStyle/>
          <a:p>
            <a:pPr>
              <a:spcBef>
                <a:spcPct val="50000"/>
              </a:spcBef>
              <a:buFontTx/>
              <a:buNone/>
              <a:defRPr/>
            </a:pPr>
            <a:r>
              <a:rPr lang="en-US" sz="1600" dirty="0">
                <a:latin typeface="+mn-lt"/>
              </a:rPr>
              <a:t>Mouse event causes  page-defined function to be called </a:t>
            </a:r>
          </a:p>
        </p:txBody>
      </p:sp>
      <p:sp>
        <p:nvSpPr>
          <p:cNvPr id="20485" name="Text Box 5"/>
          <p:cNvSpPr txBox="1">
            <a:spLocks noChangeArrowheads="1"/>
          </p:cNvSpPr>
          <p:nvPr/>
        </p:nvSpPr>
        <p:spPr bwMode="auto">
          <a:xfrm>
            <a:off x="614363" y="6096000"/>
            <a:ext cx="5504135" cy="369332"/>
          </a:xfrm>
          <a:prstGeom prst="rect">
            <a:avLst/>
          </a:prstGeom>
          <a:noFill/>
          <a:ln w="12700" algn="ctr">
            <a:noFill/>
            <a:miter lim="800000"/>
            <a:headEnd/>
            <a:tailEnd type="none" w="lg" len="med"/>
          </a:ln>
        </p:spPr>
        <p:txBody>
          <a:bodyPr wrap="none">
            <a:spAutoFit/>
          </a:bodyPr>
          <a:lstStyle/>
          <a:p>
            <a:pPr>
              <a:spcBef>
                <a:spcPct val="50000"/>
              </a:spcBef>
              <a:buFontTx/>
              <a:buNone/>
              <a:defRPr/>
            </a:pPr>
            <a:r>
              <a:rPr lang="en-US" sz="1800" dirty="0">
                <a:latin typeface="+mn-lt"/>
              </a:rPr>
              <a:t>Other events: </a:t>
            </a:r>
            <a:r>
              <a:rPr lang="en-US" sz="1600" dirty="0" err="1">
                <a:latin typeface="+mn-lt"/>
              </a:rPr>
              <a:t>onLoad</a:t>
            </a:r>
            <a:r>
              <a:rPr lang="en-US" sz="1600" dirty="0">
                <a:latin typeface="+mn-lt"/>
              </a:rPr>
              <a:t>, </a:t>
            </a:r>
            <a:r>
              <a:rPr lang="en-US" sz="1600" dirty="0" err="1">
                <a:latin typeface="+mn-lt"/>
              </a:rPr>
              <a:t>onMouseMove</a:t>
            </a:r>
            <a:r>
              <a:rPr lang="en-US" sz="1600" dirty="0">
                <a:latin typeface="+mn-lt"/>
              </a:rPr>
              <a:t>, </a:t>
            </a:r>
            <a:r>
              <a:rPr lang="en-US" sz="1600" dirty="0" err="1">
                <a:latin typeface="+mn-lt"/>
              </a:rPr>
              <a:t>onKeyPress</a:t>
            </a:r>
            <a:r>
              <a:rPr lang="en-US" sz="1600" dirty="0">
                <a:latin typeface="+mn-lt"/>
              </a:rPr>
              <a:t>, </a:t>
            </a:r>
            <a:r>
              <a:rPr lang="en-US" sz="1600" dirty="0" err="1">
                <a:latin typeface="+mn-lt"/>
              </a:rPr>
              <a:t>onUnLoad</a:t>
            </a:r>
            <a:endParaRPr lang="en-US" sz="1600" dirty="0">
              <a:latin typeface="+mn-lt"/>
            </a:endParaRPr>
          </a:p>
        </p:txBody>
      </p:sp>
    </p:spTree>
    <p:extLst>
      <p:ext uri="{BB962C8B-B14F-4D97-AF65-F5344CB8AC3E}">
        <p14:creationId xmlns:p14="http://schemas.microsoft.com/office/powerpoint/2010/main" val="1878647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HTML DOM</a:t>
            </a:r>
            <a:endParaRPr lang="it-IT" sz="2400" dirty="0"/>
          </a:p>
        </p:txBody>
      </p:sp>
      <p:sp>
        <p:nvSpPr>
          <p:cNvPr id="3" name="Segnaposto contenuto 2"/>
          <p:cNvSpPr>
            <a:spLocks noGrp="1"/>
          </p:cNvSpPr>
          <p:nvPr>
            <p:ph idx="1"/>
          </p:nvPr>
        </p:nvSpPr>
        <p:spPr>
          <a:xfrm>
            <a:off x="457200" y="1417639"/>
            <a:ext cx="8229600" cy="3763962"/>
          </a:xfrm>
        </p:spPr>
        <p:txBody>
          <a:bodyPr/>
          <a:lstStyle/>
          <a:p>
            <a:r>
              <a:rPr lang="it-IT" sz="1800" dirty="0"/>
              <a:t>The Browser </a:t>
            </a:r>
            <a:r>
              <a:rPr lang="it-IT" sz="1800" dirty="0" err="1"/>
              <a:t>exports</a:t>
            </a:r>
            <a:r>
              <a:rPr lang="it-IT" sz="1800" dirty="0"/>
              <a:t> to </a:t>
            </a:r>
            <a:r>
              <a:rPr lang="it-IT" sz="1800" dirty="0" err="1"/>
              <a:t>Javascript</a:t>
            </a:r>
            <a:r>
              <a:rPr lang="it-IT" sz="1800" dirty="0"/>
              <a:t> an </a:t>
            </a:r>
            <a:r>
              <a:rPr lang="it-IT" sz="1800" dirty="0" err="1"/>
              <a:t>object</a:t>
            </a:r>
            <a:r>
              <a:rPr lang="it-IT" sz="1800" dirty="0"/>
              <a:t> model of the page </a:t>
            </a:r>
            <a:r>
              <a:rPr lang="it-IT" sz="1800" dirty="0" err="1"/>
              <a:t>referred</a:t>
            </a:r>
            <a:r>
              <a:rPr lang="it-IT" sz="1800" dirty="0"/>
              <a:t> to </a:t>
            </a:r>
            <a:r>
              <a:rPr lang="it-IT" sz="1800" dirty="0" err="1"/>
              <a:t>as</a:t>
            </a:r>
            <a:r>
              <a:rPr lang="it-IT" sz="1800" dirty="0"/>
              <a:t> DOM (</a:t>
            </a:r>
            <a:r>
              <a:rPr lang="it-IT" sz="1800" dirty="0" err="1"/>
              <a:t>Document</a:t>
            </a:r>
            <a:r>
              <a:rPr lang="it-IT" sz="1800" dirty="0"/>
              <a:t> Object </a:t>
            </a:r>
            <a:r>
              <a:rPr lang="it-IT" sz="1800" dirty="0" smtClean="0"/>
              <a:t>Model). </a:t>
            </a:r>
            <a:r>
              <a:rPr lang="it-IT" sz="1800" dirty="0" err="1" smtClean="0"/>
              <a:t>This</a:t>
            </a:r>
            <a:r>
              <a:rPr lang="it-IT" sz="1800" dirty="0" smtClean="0"/>
              <a:t> </a:t>
            </a:r>
            <a:r>
              <a:rPr lang="it-IT" sz="1800" dirty="0" err="1" smtClean="0"/>
              <a:t>is</a:t>
            </a:r>
            <a:r>
              <a:rPr lang="it-IT" sz="1800" dirty="0" smtClean="0"/>
              <a:t> </a:t>
            </a:r>
            <a:r>
              <a:rPr lang="it-IT" sz="1800" dirty="0"/>
              <a:t>a </a:t>
            </a:r>
            <a:r>
              <a:rPr lang="it-IT" sz="1800" dirty="0" err="1"/>
              <a:t>structured</a:t>
            </a:r>
            <a:r>
              <a:rPr lang="it-IT" sz="1800" dirty="0"/>
              <a:t> </a:t>
            </a:r>
            <a:r>
              <a:rPr lang="it-IT" sz="1800" dirty="0" err="1"/>
              <a:t>representation</a:t>
            </a:r>
            <a:r>
              <a:rPr lang="it-IT" sz="1800" dirty="0"/>
              <a:t> of the </a:t>
            </a:r>
            <a:r>
              <a:rPr lang="it-IT" sz="1800" dirty="0" err="1"/>
              <a:t>document</a:t>
            </a:r>
            <a:r>
              <a:rPr lang="it-IT" sz="1800" dirty="0"/>
              <a:t> </a:t>
            </a:r>
            <a:r>
              <a:rPr lang="it-IT" sz="1800" dirty="0" err="1"/>
              <a:t>as</a:t>
            </a:r>
            <a:r>
              <a:rPr lang="it-IT" sz="1800" dirty="0"/>
              <a:t> a </a:t>
            </a:r>
            <a:r>
              <a:rPr lang="it-IT" sz="1800" dirty="0" err="1"/>
              <a:t>tree</a:t>
            </a:r>
            <a:r>
              <a:rPr lang="it-IT" sz="1800" dirty="0"/>
              <a:t>,  to </a:t>
            </a:r>
            <a:r>
              <a:rPr lang="it-IT" sz="1800" dirty="0" err="1"/>
              <a:t>represent</a:t>
            </a:r>
            <a:r>
              <a:rPr lang="it-IT" sz="1800" dirty="0"/>
              <a:t>, </a:t>
            </a:r>
            <a:r>
              <a:rPr lang="it-IT" sz="1800" dirty="0" err="1"/>
              <a:t>store</a:t>
            </a:r>
            <a:r>
              <a:rPr lang="it-IT" sz="1800" dirty="0"/>
              <a:t> and </a:t>
            </a:r>
            <a:r>
              <a:rPr lang="it-IT" sz="1800" dirty="0" err="1"/>
              <a:t>manipulate</a:t>
            </a:r>
            <a:r>
              <a:rPr lang="it-IT" sz="1800" dirty="0"/>
              <a:t> </a:t>
            </a:r>
            <a:r>
              <a:rPr lang="it-IT" sz="1800" dirty="0" err="1"/>
              <a:t>that</a:t>
            </a:r>
            <a:r>
              <a:rPr lang="it-IT" sz="1800" dirty="0"/>
              <a:t> </a:t>
            </a:r>
            <a:r>
              <a:rPr lang="it-IT" sz="1800" dirty="0" err="1"/>
              <a:t>same</a:t>
            </a:r>
            <a:r>
              <a:rPr lang="it-IT" sz="1800" dirty="0"/>
              <a:t> </a:t>
            </a:r>
            <a:r>
              <a:rPr lang="it-IT" sz="1800" dirty="0" err="1" smtClean="0"/>
              <a:t>document</a:t>
            </a:r>
            <a:r>
              <a:rPr lang="it-IT" sz="1800" dirty="0" smtClean="0"/>
              <a:t>. </a:t>
            </a:r>
            <a:r>
              <a:rPr lang="it-IT" sz="1800" dirty="0" err="1"/>
              <a:t>It</a:t>
            </a:r>
            <a:r>
              <a:rPr lang="it-IT" sz="1800" dirty="0"/>
              <a:t> </a:t>
            </a:r>
            <a:r>
              <a:rPr lang="it-IT" sz="1800" dirty="0" err="1"/>
              <a:t>defines</a:t>
            </a:r>
            <a:r>
              <a:rPr lang="it-IT" sz="1800" dirty="0"/>
              <a:t> </a:t>
            </a:r>
            <a:r>
              <a:rPr lang="it-IT" sz="1800" dirty="0" err="1"/>
              <a:t>methods</a:t>
            </a:r>
            <a:r>
              <a:rPr lang="it-IT" sz="1800" dirty="0"/>
              <a:t> </a:t>
            </a:r>
            <a:r>
              <a:rPr lang="it-IT" sz="1800" dirty="0" err="1"/>
              <a:t>that</a:t>
            </a:r>
            <a:r>
              <a:rPr lang="it-IT" sz="1800" dirty="0"/>
              <a:t> </a:t>
            </a:r>
            <a:r>
              <a:rPr lang="it-IT" sz="1800" dirty="0" err="1"/>
              <a:t>allow</a:t>
            </a:r>
            <a:r>
              <a:rPr lang="it-IT" sz="1800" dirty="0"/>
              <a:t> </a:t>
            </a:r>
            <a:r>
              <a:rPr lang="it-IT" sz="1800" dirty="0" err="1"/>
              <a:t>access</a:t>
            </a:r>
            <a:r>
              <a:rPr lang="it-IT" sz="1800" dirty="0"/>
              <a:t> to the </a:t>
            </a:r>
            <a:r>
              <a:rPr lang="it-IT" sz="1800" dirty="0" err="1"/>
              <a:t>tree</a:t>
            </a:r>
            <a:r>
              <a:rPr lang="it-IT" sz="1800" dirty="0"/>
              <a:t>, so </a:t>
            </a:r>
            <a:r>
              <a:rPr lang="it-IT" sz="1800" dirty="0" err="1"/>
              <a:t>that</a:t>
            </a:r>
            <a:r>
              <a:rPr lang="it-IT" sz="1800" dirty="0"/>
              <a:t> </a:t>
            </a:r>
            <a:r>
              <a:rPr lang="it-IT" sz="1800" dirty="0" err="1"/>
              <a:t>they</a:t>
            </a:r>
            <a:r>
              <a:rPr lang="it-IT" sz="1800" dirty="0"/>
              <a:t> can </a:t>
            </a:r>
            <a:r>
              <a:rPr lang="it-IT" sz="1800" dirty="0" err="1"/>
              <a:t>change</a:t>
            </a:r>
            <a:r>
              <a:rPr lang="it-IT" sz="1800" dirty="0"/>
              <a:t> the </a:t>
            </a:r>
            <a:r>
              <a:rPr lang="it-IT" sz="1800" dirty="0" err="1"/>
              <a:t>document</a:t>
            </a:r>
            <a:r>
              <a:rPr lang="it-IT" sz="1800" dirty="0"/>
              <a:t> </a:t>
            </a:r>
            <a:r>
              <a:rPr lang="it-IT" sz="1800" dirty="0" err="1"/>
              <a:t>structure</a:t>
            </a:r>
            <a:r>
              <a:rPr lang="it-IT" sz="1800" dirty="0"/>
              <a:t>, style and </a:t>
            </a:r>
            <a:r>
              <a:rPr lang="it-IT" sz="1800" dirty="0" err="1"/>
              <a:t>content</a:t>
            </a:r>
            <a:r>
              <a:rPr lang="it-IT" sz="1800" dirty="0"/>
              <a:t>. </a:t>
            </a:r>
          </a:p>
          <a:p>
            <a:endParaRPr lang="it-IT" sz="1800" dirty="0" smtClean="0"/>
          </a:p>
          <a:p>
            <a:r>
              <a:rPr lang="it-IT" sz="1800" dirty="0" smtClean="0"/>
              <a:t>DOM </a:t>
            </a:r>
            <a:r>
              <a:rPr lang="it-IT" sz="1800" dirty="0" err="1"/>
              <a:t>is</a:t>
            </a:r>
            <a:r>
              <a:rPr lang="it-IT" sz="1800" dirty="0"/>
              <a:t> a </a:t>
            </a:r>
            <a:r>
              <a:rPr lang="it-IT" sz="1800" dirty="0" err="1"/>
              <a:t>programming</a:t>
            </a:r>
            <a:r>
              <a:rPr lang="it-IT" sz="1800" dirty="0"/>
              <a:t> </a:t>
            </a:r>
            <a:r>
              <a:rPr lang="it-IT" sz="1800" dirty="0" err="1"/>
              <a:t>interface</a:t>
            </a:r>
            <a:r>
              <a:rPr lang="it-IT" sz="1800" dirty="0"/>
              <a:t> for HTML, XML and SVG </a:t>
            </a:r>
            <a:r>
              <a:rPr lang="it-IT" sz="1800" dirty="0" err="1"/>
              <a:t>documents</a:t>
            </a:r>
            <a:r>
              <a:rPr lang="it-IT" sz="1800" dirty="0"/>
              <a:t>. </a:t>
            </a:r>
            <a:endParaRPr lang="it-IT" sz="1800" dirty="0" smtClean="0"/>
          </a:p>
          <a:p>
            <a:endParaRPr lang="it-IT" sz="1800" dirty="0"/>
          </a:p>
          <a:p>
            <a:r>
              <a:rPr lang="it-IT" sz="1800" dirty="0"/>
              <a:t>The </a:t>
            </a:r>
            <a:r>
              <a:rPr lang="it-IT" sz="1800" dirty="0">
                <a:hlinkClick r:id="rId2"/>
              </a:rPr>
              <a:t>W3C DOM</a:t>
            </a:r>
            <a:r>
              <a:rPr lang="it-IT" sz="1800" dirty="0"/>
              <a:t> and </a:t>
            </a:r>
            <a:r>
              <a:rPr lang="it-IT" sz="1800" dirty="0">
                <a:hlinkClick r:id="rId3"/>
              </a:rPr>
              <a:t>WHATWG DOM</a:t>
            </a:r>
            <a:r>
              <a:rPr lang="it-IT" sz="1800" dirty="0"/>
              <a:t> </a:t>
            </a:r>
            <a:r>
              <a:rPr lang="it-IT" sz="1800" dirty="0" err="1"/>
              <a:t>standards</a:t>
            </a:r>
            <a:r>
              <a:rPr lang="it-IT" sz="1800" dirty="0"/>
              <a:t> </a:t>
            </a:r>
            <a:r>
              <a:rPr lang="it-IT" sz="1800" dirty="0" err="1"/>
              <a:t>form</a:t>
            </a:r>
            <a:r>
              <a:rPr lang="it-IT" sz="1800" dirty="0"/>
              <a:t> the </a:t>
            </a:r>
            <a:r>
              <a:rPr lang="it-IT" sz="1800" dirty="0" err="1"/>
              <a:t>basis</a:t>
            </a:r>
            <a:r>
              <a:rPr lang="it-IT" sz="1800" dirty="0"/>
              <a:t> of the DOM </a:t>
            </a:r>
            <a:r>
              <a:rPr lang="it-IT" sz="1800" dirty="0" err="1"/>
              <a:t>implemented</a:t>
            </a:r>
            <a:r>
              <a:rPr lang="it-IT" sz="1800" dirty="0"/>
              <a:t> in </a:t>
            </a:r>
            <a:r>
              <a:rPr lang="it-IT" sz="1800" dirty="0" err="1"/>
              <a:t>most</a:t>
            </a:r>
            <a:r>
              <a:rPr lang="it-IT" sz="1800" dirty="0"/>
              <a:t> </a:t>
            </a:r>
            <a:r>
              <a:rPr lang="it-IT" sz="1800" dirty="0" err="1"/>
              <a:t>modern</a:t>
            </a:r>
            <a:r>
              <a:rPr lang="it-IT" sz="1800" dirty="0"/>
              <a:t> </a:t>
            </a:r>
            <a:r>
              <a:rPr lang="it-IT" sz="1800" dirty="0" err="1"/>
              <a:t>browsers</a:t>
            </a:r>
            <a:r>
              <a:rPr lang="it-IT" sz="1800" dirty="0"/>
              <a:t>. </a:t>
            </a:r>
            <a:r>
              <a:rPr lang="it-IT" sz="1800" dirty="0" smtClean="0"/>
              <a:t>For </a:t>
            </a:r>
            <a:r>
              <a:rPr lang="it-IT" sz="1800" dirty="0" err="1"/>
              <a:t>example</a:t>
            </a:r>
            <a:r>
              <a:rPr lang="it-IT" sz="1800" dirty="0"/>
              <a:t>, the standard DOM </a:t>
            </a:r>
            <a:r>
              <a:rPr lang="it-IT" sz="1800" dirty="0" err="1"/>
              <a:t>specifies</a:t>
            </a:r>
            <a:r>
              <a:rPr lang="it-IT" sz="1800" dirty="0"/>
              <a:t> </a:t>
            </a:r>
            <a:r>
              <a:rPr lang="it-IT" sz="1800" dirty="0" err="1"/>
              <a:t>that</a:t>
            </a:r>
            <a:r>
              <a:rPr lang="it-IT" sz="1800" dirty="0"/>
              <a:t> the </a:t>
            </a:r>
            <a:r>
              <a:rPr lang="it-IT" sz="1800" dirty="0" err="1"/>
              <a:t>getElementsByTagName</a:t>
            </a:r>
            <a:r>
              <a:rPr lang="it-IT" sz="1800" dirty="0"/>
              <a:t> </a:t>
            </a:r>
            <a:r>
              <a:rPr lang="it-IT" sz="1800" dirty="0" err="1"/>
              <a:t>method</a:t>
            </a:r>
            <a:r>
              <a:rPr lang="it-IT" sz="1800" dirty="0"/>
              <a:t> in the code </a:t>
            </a:r>
            <a:r>
              <a:rPr lang="it-IT" sz="1800" dirty="0" err="1"/>
              <a:t>below</a:t>
            </a:r>
            <a:r>
              <a:rPr lang="it-IT" sz="1800" dirty="0"/>
              <a:t> must </a:t>
            </a:r>
            <a:r>
              <a:rPr lang="it-IT" sz="1800" dirty="0" err="1"/>
              <a:t>return</a:t>
            </a:r>
            <a:r>
              <a:rPr lang="it-IT" sz="1800" dirty="0"/>
              <a:t> a list of </a:t>
            </a:r>
            <a:r>
              <a:rPr lang="it-IT" sz="1800" dirty="0" err="1"/>
              <a:t>all</a:t>
            </a:r>
            <a:r>
              <a:rPr lang="it-IT" sz="1800" dirty="0"/>
              <a:t> the </a:t>
            </a:r>
            <a:r>
              <a:rPr lang="it-IT" sz="1800" dirty="0" smtClean="0"/>
              <a:t>&lt;</a:t>
            </a:r>
            <a:r>
              <a:rPr lang="it-IT" sz="1800" dirty="0" err="1"/>
              <a:t>P</a:t>
            </a:r>
            <a:r>
              <a:rPr lang="it-IT" sz="1800" dirty="0" smtClean="0"/>
              <a:t>&gt; </a:t>
            </a:r>
            <a:r>
              <a:rPr lang="it-IT" sz="1800" dirty="0" err="1"/>
              <a:t>elements</a:t>
            </a:r>
            <a:r>
              <a:rPr lang="it-IT" sz="1800" dirty="0"/>
              <a:t> in the </a:t>
            </a:r>
            <a:r>
              <a:rPr lang="it-IT" sz="1800" dirty="0" err="1"/>
              <a:t>document</a:t>
            </a:r>
            <a:r>
              <a:rPr lang="it-IT" sz="1800" dirty="0" smtClean="0"/>
              <a:t>:</a:t>
            </a:r>
            <a:endParaRPr lang="it-IT" sz="1800" dirty="0" smtClean="0"/>
          </a:p>
          <a:p>
            <a:endParaRPr lang="it-IT" dirty="0"/>
          </a:p>
        </p:txBody>
      </p:sp>
      <p:sp>
        <p:nvSpPr>
          <p:cNvPr id="4" name="CasellaDiTesto 3"/>
          <p:cNvSpPr txBox="1"/>
          <p:nvPr/>
        </p:nvSpPr>
        <p:spPr>
          <a:xfrm>
            <a:off x="1852246" y="5181601"/>
            <a:ext cx="5287108" cy="1692771"/>
          </a:xfrm>
          <a:prstGeom prst="rect">
            <a:avLst/>
          </a:prstGeom>
          <a:noFill/>
        </p:spPr>
        <p:txBody>
          <a:bodyPr wrap="square" rtlCol="0">
            <a:spAutoFit/>
          </a:bodyPr>
          <a:lstStyle/>
          <a:p>
            <a:pPr marL="400050" lvl="1" indent="0">
              <a:buNone/>
            </a:pPr>
            <a:r>
              <a:rPr lang="it-IT" sz="1600" dirty="0" err="1">
                <a:latin typeface="+mn-lt"/>
              </a:rPr>
              <a:t>var</a:t>
            </a:r>
            <a:r>
              <a:rPr lang="it-IT" sz="1600" dirty="0">
                <a:latin typeface="+mn-lt"/>
              </a:rPr>
              <a:t> </a:t>
            </a:r>
            <a:r>
              <a:rPr lang="it-IT" sz="1600" dirty="0" err="1">
                <a:latin typeface="+mn-lt"/>
              </a:rPr>
              <a:t>paragraphs</a:t>
            </a:r>
            <a:r>
              <a:rPr lang="it-IT" sz="1600" dirty="0">
                <a:latin typeface="+mn-lt"/>
              </a:rPr>
              <a:t> = </a:t>
            </a:r>
            <a:r>
              <a:rPr lang="it-IT" sz="1600" dirty="0" err="1">
                <a:latin typeface="+mn-lt"/>
              </a:rPr>
              <a:t>document.getElementsByTagName</a:t>
            </a:r>
            <a:r>
              <a:rPr lang="it-IT" sz="1600" dirty="0">
                <a:latin typeface="+mn-lt"/>
              </a:rPr>
              <a:t>("</a:t>
            </a:r>
            <a:r>
              <a:rPr lang="it-IT" sz="1600" dirty="0" err="1">
                <a:latin typeface="+mn-lt"/>
              </a:rPr>
              <a:t>P</a:t>
            </a:r>
            <a:r>
              <a:rPr lang="it-IT" sz="1600" dirty="0">
                <a:latin typeface="+mn-lt"/>
              </a:rPr>
              <a:t>"); </a:t>
            </a:r>
          </a:p>
          <a:p>
            <a:pPr marL="400050" lvl="1" indent="0">
              <a:buNone/>
            </a:pPr>
            <a:r>
              <a:rPr lang="it-IT" sz="1600" dirty="0">
                <a:latin typeface="+mn-lt"/>
              </a:rPr>
              <a:t>// </a:t>
            </a:r>
            <a:r>
              <a:rPr lang="it-IT" sz="1600" dirty="0" err="1">
                <a:latin typeface="+mn-lt"/>
              </a:rPr>
              <a:t>paragraphs</a:t>
            </a:r>
            <a:r>
              <a:rPr lang="it-IT" sz="1600" dirty="0">
                <a:latin typeface="+mn-lt"/>
              </a:rPr>
              <a:t>[0] </a:t>
            </a:r>
            <a:r>
              <a:rPr lang="it-IT" sz="1600" dirty="0" err="1">
                <a:latin typeface="+mn-lt"/>
              </a:rPr>
              <a:t>is</a:t>
            </a:r>
            <a:r>
              <a:rPr lang="it-IT" sz="1600" dirty="0">
                <a:latin typeface="+mn-lt"/>
              </a:rPr>
              <a:t> the first &lt;</a:t>
            </a:r>
            <a:r>
              <a:rPr lang="it-IT" sz="1600" dirty="0" err="1">
                <a:latin typeface="+mn-lt"/>
              </a:rPr>
              <a:t>p</a:t>
            </a:r>
            <a:r>
              <a:rPr lang="it-IT" sz="1600" dirty="0">
                <a:latin typeface="+mn-lt"/>
              </a:rPr>
              <a:t>&gt; </a:t>
            </a:r>
            <a:r>
              <a:rPr lang="it-IT" sz="1600" dirty="0" err="1">
                <a:latin typeface="+mn-lt"/>
              </a:rPr>
              <a:t>element</a:t>
            </a:r>
            <a:r>
              <a:rPr lang="it-IT" sz="1600" dirty="0">
                <a:latin typeface="+mn-lt"/>
              </a:rPr>
              <a:t> </a:t>
            </a:r>
          </a:p>
          <a:p>
            <a:pPr marL="400050" lvl="1" indent="0">
              <a:buNone/>
            </a:pPr>
            <a:r>
              <a:rPr lang="it-IT" sz="1600" dirty="0">
                <a:latin typeface="+mn-lt"/>
              </a:rPr>
              <a:t>// </a:t>
            </a:r>
            <a:r>
              <a:rPr lang="it-IT" sz="1600" dirty="0" err="1">
                <a:latin typeface="+mn-lt"/>
              </a:rPr>
              <a:t>paragraphs</a:t>
            </a:r>
            <a:r>
              <a:rPr lang="it-IT" sz="1600" dirty="0">
                <a:latin typeface="+mn-lt"/>
              </a:rPr>
              <a:t>[1] </a:t>
            </a:r>
            <a:r>
              <a:rPr lang="it-IT" sz="1600" dirty="0" err="1">
                <a:latin typeface="+mn-lt"/>
              </a:rPr>
              <a:t>is</a:t>
            </a:r>
            <a:r>
              <a:rPr lang="it-IT" sz="1600" dirty="0">
                <a:latin typeface="+mn-lt"/>
              </a:rPr>
              <a:t> the </a:t>
            </a:r>
            <a:r>
              <a:rPr lang="it-IT" sz="1600" dirty="0" err="1">
                <a:latin typeface="+mn-lt"/>
              </a:rPr>
              <a:t>second</a:t>
            </a:r>
            <a:r>
              <a:rPr lang="it-IT" sz="1600" dirty="0">
                <a:latin typeface="+mn-lt"/>
              </a:rPr>
              <a:t> &lt;</a:t>
            </a:r>
            <a:r>
              <a:rPr lang="it-IT" sz="1600" dirty="0" err="1">
                <a:latin typeface="+mn-lt"/>
              </a:rPr>
              <a:t>p</a:t>
            </a:r>
            <a:r>
              <a:rPr lang="it-IT" sz="1600" dirty="0">
                <a:latin typeface="+mn-lt"/>
              </a:rPr>
              <a:t>&gt; </a:t>
            </a:r>
            <a:r>
              <a:rPr lang="it-IT" sz="1600" dirty="0" err="1">
                <a:latin typeface="+mn-lt"/>
              </a:rPr>
              <a:t>element</a:t>
            </a:r>
            <a:r>
              <a:rPr lang="it-IT" sz="1600" dirty="0">
                <a:latin typeface="+mn-lt"/>
              </a:rPr>
              <a:t>, etc. </a:t>
            </a:r>
          </a:p>
          <a:p>
            <a:pPr marL="400050" lvl="1" indent="0">
              <a:buNone/>
            </a:pPr>
            <a:r>
              <a:rPr lang="it-IT" sz="1600" dirty="0" err="1">
                <a:latin typeface="+mn-lt"/>
              </a:rPr>
              <a:t>alert</a:t>
            </a:r>
            <a:r>
              <a:rPr lang="it-IT" sz="1600" dirty="0">
                <a:latin typeface="+mn-lt"/>
              </a:rPr>
              <a:t>(</a:t>
            </a:r>
            <a:r>
              <a:rPr lang="it-IT" sz="1600" dirty="0" err="1">
                <a:latin typeface="+mn-lt"/>
              </a:rPr>
              <a:t>paragraphs</a:t>
            </a:r>
            <a:r>
              <a:rPr lang="it-IT" sz="1600" dirty="0">
                <a:latin typeface="+mn-lt"/>
              </a:rPr>
              <a:t>[0].</a:t>
            </a:r>
            <a:r>
              <a:rPr lang="it-IT" sz="1600" dirty="0" err="1">
                <a:latin typeface="+mn-lt"/>
              </a:rPr>
              <a:t>nodeName</a:t>
            </a:r>
            <a:r>
              <a:rPr lang="it-IT" sz="1600" dirty="0">
                <a:latin typeface="+mn-lt"/>
              </a:rPr>
              <a:t>);</a:t>
            </a:r>
          </a:p>
          <a:p>
            <a:endParaRPr lang="it-IT" dirty="0">
              <a:latin typeface="+mn-lt"/>
            </a:endParaRPr>
          </a:p>
        </p:txBody>
      </p:sp>
    </p:spTree>
    <p:extLst>
      <p:ext uri="{BB962C8B-B14F-4D97-AF65-F5344CB8AC3E}">
        <p14:creationId xmlns:p14="http://schemas.microsoft.com/office/powerpoint/2010/main" val="14753404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42880" y="5882616"/>
            <a:ext cx="1311000" cy="276999"/>
          </a:xfrm>
          <a:prstGeom prst="rect">
            <a:avLst/>
          </a:prstGeom>
          <a:noFill/>
        </p:spPr>
        <p:txBody>
          <a:bodyPr wrap="none" rtlCol="0">
            <a:spAutoFit/>
          </a:bodyPr>
          <a:lstStyle/>
          <a:p>
            <a:r>
              <a:rPr lang="en-US" sz="1200" dirty="0" smtClean="0">
                <a:latin typeface="+mn-lt"/>
              </a:rPr>
              <a:t>Source: Wikipedia</a:t>
            </a:r>
            <a:endParaRPr lang="en-GB" sz="1200" dirty="0">
              <a:latin typeface="+mn-lt"/>
            </a:endParaRPr>
          </a:p>
        </p:txBody>
      </p:sp>
      <p:sp>
        <p:nvSpPr>
          <p:cNvPr id="11" name="TextBox 10"/>
          <p:cNvSpPr txBox="1"/>
          <p:nvPr/>
        </p:nvSpPr>
        <p:spPr>
          <a:xfrm>
            <a:off x="226724" y="401812"/>
            <a:ext cx="8551148" cy="1200329"/>
          </a:xfrm>
          <a:prstGeom prst="rect">
            <a:avLst/>
          </a:prstGeom>
          <a:noFill/>
        </p:spPr>
        <p:txBody>
          <a:bodyPr wrap="square" rtlCol="0">
            <a:spAutoFit/>
          </a:bodyPr>
          <a:lstStyle/>
          <a:p>
            <a:pPr marL="285750" indent="-285750">
              <a:buFont typeface="Arial" charset="0"/>
              <a:buChar char="•"/>
            </a:pPr>
            <a:r>
              <a:rPr lang="it-IT" sz="1800" dirty="0" smtClean="0">
                <a:latin typeface="+mn-lt"/>
              </a:rPr>
              <a:t>The </a:t>
            </a:r>
            <a:r>
              <a:rPr lang="it-IT" sz="1800" dirty="0">
                <a:latin typeface="+mn-lt"/>
              </a:rPr>
              <a:t>DOM </a:t>
            </a:r>
            <a:r>
              <a:rPr lang="it-IT" sz="1800" dirty="0" err="1">
                <a:latin typeface="+mn-lt"/>
              </a:rPr>
              <a:t>provides</a:t>
            </a:r>
            <a:r>
              <a:rPr lang="it-IT" sz="1800" dirty="0">
                <a:latin typeface="+mn-lt"/>
              </a:rPr>
              <a:t> a </a:t>
            </a:r>
            <a:r>
              <a:rPr lang="it-IT" sz="1800" dirty="0" err="1" smtClean="0">
                <a:latin typeface="+mn-lt"/>
              </a:rPr>
              <a:t>tree</a:t>
            </a:r>
            <a:r>
              <a:rPr lang="it-IT" sz="1800" dirty="0" smtClean="0">
                <a:latin typeface="+mn-lt"/>
              </a:rPr>
              <a:t>- </a:t>
            </a:r>
            <a:r>
              <a:rPr lang="it-IT" sz="1800" dirty="0" err="1" smtClean="0">
                <a:latin typeface="+mn-lt"/>
              </a:rPr>
              <a:t>representation</a:t>
            </a:r>
            <a:r>
              <a:rPr lang="it-IT" sz="1800" dirty="0" smtClean="0">
                <a:latin typeface="+mn-lt"/>
              </a:rPr>
              <a:t> </a:t>
            </a:r>
            <a:r>
              <a:rPr lang="it-IT" sz="1800" dirty="0">
                <a:latin typeface="+mn-lt"/>
              </a:rPr>
              <a:t>of the </a:t>
            </a:r>
            <a:r>
              <a:rPr lang="it-IT" sz="1800" dirty="0" err="1">
                <a:latin typeface="+mn-lt"/>
              </a:rPr>
              <a:t>document</a:t>
            </a:r>
            <a:r>
              <a:rPr lang="it-IT" sz="1800" dirty="0">
                <a:latin typeface="+mn-lt"/>
              </a:rPr>
              <a:t> </a:t>
            </a:r>
            <a:r>
              <a:rPr lang="it-IT" sz="1800" dirty="0" err="1">
                <a:latin typeface="+mn-lt"/>
              </a:rPr>
              <a:t>as</a:t>
            </a:r>
            <a:r>
              <a:rPr lang="it-IT" sz="1800" dirty="0">
                <a:latin typeface="+mn-lt"/>
              </a:rPr>
              <a:t> a </a:t>
            </a:r>
            <a:r>
              <a:rPr lang="it-IT" sz="1800" dirty="0" err="1">
                <a:latin typeface="+mn-lt"/>
              </a:rPr>
              <a:t>structured</a:t>
            </a:r>
            <a:r>
              <a:rPr lang="it-IT" sz="1800" dirty="0">
                <a:latin typeface="+mn-lt"/>
              </a:rPr>
              <a:t> </a:t>
            </a:r>
            <a:r>
              <a:rPr lang="it-IT" sz="1800" dirty="0" err="1">
                <a:latin typeface="+mn-lt"/>
              </a:rPr>
              <a:t>group</a:t>
            </a:r>
            <a:r>
              <a:rPr lang="it-IT" sz="1800" dirty="0">
                <a:latin typeface="+mn-lt"/>
              </a:rPr>
              <a:t> of </a:t>
            </a:r>
            <a:r>
              <a:rPr lang="it-IT" sz="1800" dirty="0" err="1">
                <a:latin typeface="+mn-lt"/>
              </a:rPr>
              <a:t>nodes</a:t>
            </a:r>
            <a:r>
              <a:rPr lang="it-IT" sz="1800" dirty="0">
                <a:latin typeface="+mn-lt"/>
              </a:rPr>
              <a:t> and </a:t>
            </a:r>
            <a:r>
              <a:rPr lang="it-IT" sz="1800" dirty="0" err="1">
                <a:latin typeface="+mn-lt"/>
              </a:rPr>
              <a:t>objects</a:t>
            </a:r>
            <a:r>
              <a:rPr lang="it-IT" sz="1800" dirty="0">
                <a:latin typeface="+mn-lt"/>
              </a:rPr>
              <a:t>, </a:t>
            </a:r>
            <a:r>
              <a:rPr lang="it-IT" sz="1800" dirty="0" err="1">
                <a:latin typeface="+mn-lt"/>
              </a:rPr>
              <a:t>possessing</a:t>
            </a:r>
            <a:r>
              <a:rPr lang="it-IT" sz="1800" dirty="0">
                <a:latin typeface="+mn-lt"/>
              </a:rPr>
              <a:t> </a:t>
            </a:r>
            <a:r>
              <a:rPr lang="it-IT" sz="1800" dirty="0" err="1">
                <a:latin typeface="+mn-lt"/>
              </a:rPr>
              <a:t>various</a:t>
            </a:r>
            <a:r>
              <a:rPr lang="it-IT" sz="1800" dirty="0">
                <a:latin typeface="+mn-lt"/>
              </a:rPr>
              <a:t> </a:t>
            </a:r>
            <a:r>
              <a:rPr lang="it-IT" sz="1800" dirty="0" err="1">
                <a:latin typeface="+mn-lt"/>
              </a:rPr>
              <a:t>properties</a:t>
            </a:r>
            <a:r>
              <a:rPr lang="it-IT" sz="1800" dirty="0">
                <a:latin typeface="+mn-lt"/>
              </a:rPr>
              <a:t> and </a:t>
            </a:r>
            <a:r>
              <a:rPr lang="it-IT" sz="1800" dirty="0" err="1">
                <a:latin typeface="+mn-lt"/>
              </a:rPr>
              <a:t>methods</a:t>
            </a:r>
            <a:r>
              <a:rPr lang="it-IT" sz="1800" dirty="0">
                <a:latin typeface="+mn-lt"/>
              </a:rPr>
              <a:t>. </a:t>
            </a:r>
            <a:endParaRPr lang="it-IT" sz="1800" dirty="0" smtClean="0">
              <a:latin typeface="+mn-lt"/>
            </a:endParaRPr>
          </a:p>
          <a:p>
            <a:pPr marL="285750" indent="-285750">
              <a:buFont typeface="Arial" charset="0"/>
              <a:buChar char="•"/>
            </a:pPr>
            <a:r>
              <a:rPr lang="it-IT" sz="1800" dirty="0" err="1" smtClean="0">
                <a:latin typeface="+mn-lt"/>
              </a:rPr>
              <a:t>Nodes</a:t>
            </a:r>
            <a:r>
              <a:rPr lang="it-IT" sz="1800" dirty="0" smtClean="0">
                <a:latin typeface="+mn-lt"/>
              </a:rPr>
              <a:t> </a:t>
            </a:r>
            <a:r>
              <a:rPr lang="it-IT" sz="1800" dirty="0">
                <a:latin typeface="+mn-lt"/>
              </a:rPr>
              <a:t>can </a:t>
            </a:r>
            <a:r>
              <a:rPr lang="it-IT" sz="1800" dirty="0" err="1">
                <a:latin typeface="+mn-lt"/>
              </a:rPr>
              <a:t>also</a:t>
            </a:r>
            <a:r>
              <a:rPr lang="it-IT" sz="1800" dirty="0">
                <a:latin typeface="+mn-lt"/>
              </a:rPr>
              <a:t> </a:t>
            </a:r>
            <a:r>
              <a:rPr lang="it-IT" sz="1800" dirty="0" err="1">
                <a:latin typeface="+mn-lt"/>
              </a:rPr>
              <a:t>have</a:t>
            </a:r>
            <a:r>
              <a:rPr lang="it-IT" sz="1800" dirty="0">
                <a:latin typeface="+mn-lt"/>
              </a:rPr>
              <a:t> </a:t>
            </a:r>
            <a:r>
              <a:rPr lang="it-IT" sz="1800" dirty="0" err="1">
                <a:latin typeface="+mn-lt"/>
              </a:rPr>
              <a:t>event</a:t>
            </a:r>
            <a:r>
              <a:rPr lang="it-IT" sz="1800" dirty="0">
                <a:latin typeface="+mn-lt"/>
              </a:rPr>
              <a:t> </a:t>
            </a:r>
            <a:r>
              <a:rPr lang="it-IT" sz="1800" dirty="0" err="1">
                <a:latin typeface="+mn-lt"/>
              </a:rPr>
              <a:t>handlers</a:t>
            </a:r>
            <a:r>
              <a:rPr lang="it-IT" sz="1800" dirty="0">
                <a:latin typeface="+mn-lt"/>
              </a:rPr>
              <a:t> </a:t>
            </a:r>
            <a:r>
              <a:rPr lang="it-IT" sz="1800" dirty="0" err="1">
                <a:latin typeface="+mn-lt"/>
              </a:rPr>
              <a:t>attached</a:t>
            </a:r>
            <a:r>
              <a:rPr lang="it-IT" sz="1800" dirty="0">
                <a:latin typeface="+mn-lt"/>
              </a:rPr>
              <a:t> to </a:t>
            </a:r>
            <a:r>
              <a:rPr lang="it-IT" sz="1800" dirty="0" err="1">
                <a:latin typeface="+mn-lt"/>
              </a:rPr>
              <a:t>them</a:t>
            </a:r>
            <a:r>
              <a:rPr lang="it-IT" sz="1800" dirty="0">
                <a:latin typeface="+mn-lt"/>
              </a:rPr>
              <a:t>, and once an </a:t>
            </a:r>
            <a:r>
              <a:rPr lang="it-IT" sz="1800" dirty="0" err="1">
                <a:latin typeface="+mn-lt"/>
              </a:rPr>
              <a:t>event</a:t>
            </a:r>
            <a:r>
              <a:rPr lang="it-IT" sz="1800" dirty="0">
                <a:latin typeface="+mn-lt"/>
              </a:rPr>
              <a:t> </a:t>
            </a:r>
            <a:r>
              <a:rPr lang="it-IT" sz="1800" dirty="0" err="1">
                <a:latin typeface="+mn-lt"/>
              </a:rPr>
              <a:t>is</a:t>
            </a:r>
            <a:r>
              <a:rPr lang="it-IT" sz="1800" dirty="0">
                <a:latin typeface="+mn-lt"/>
              </a:rPr>
              <a:t> </a:t>
            </a:r>
            <a:r>
              <a:rPr lang="it-IT" sz="1800" dirty="0" err="1">
                <a:latin typeface="+mn-lt"/>
              </a:rPr>
              <a:t>triggered</a:t>
            </a:r>
            <a:r>
              <a:rPr lang="it-IT" sz="1800" dirty="0">
                <a:latin typeface="+mn-lt"/>
              </a:rPr>
              <a:t>, the </a:t>
            </a:r>
            <a:r>
              <a:rPr lang="it-IT" sz="1800" dirty="0" err="1">
                <a:latin typeface="+mn-lt"/>
              </a:rPr>
              <a:t>event</a:t>
            </a:r>
            <a:r>
              <a:rPr lang="it-IT" sz="1800" dirty="0">
                <a:latin typeface="+mn-lt"/>
              </a:rPr>
              <a:t> </a:t>
            </a:r>
            <a:r>
              <a:rPr lang="it-IT" sz="1800" dirty="0" err="1">
                <a:latin typeface="+mn-lt"/>
              </a:rPr>
              <a:t>handlers</a:t>
            </a:r>
            <a:r>
              <a:rPr lang="it-IT" sz="1800" dirty="0">
                <a:latin typeface="+mn-lt"/>
              </a:rPr>
              <a:t> </a:t>
            </a:r>
            <a:r>
              <a:rPr lang="it-IT" sz="1800" dirty="0" err="1">
                <a:latin typeface="+mn-lt"/>
              </a:rPr>
              <a:t>get</a:t>
            </a:r>
            <a:r>
              <a:rPr lang="it-IT" sz="1800" dirty="0">
                <a:latin typeface="+mn-lt"/>
              </a:rPr>
              <a:t> </a:t>
            </a:r>
            <a:r>
              <a:rPr lang="it-IT" sz="1800" dirty="0" err="1">
                <a:latin typeface="+mn-lt"/>
              </a:rPr>
              <a:t>executed</a:t>
            </a:r>
            <a:r>
              <a:rPr lang="it-IT" sz="1800" dirty="0"/>
              <a:t>.</a:t>
            </a:r>
            <a:r>
              <a:rPr lang="en-GB" sz="1800" dirty="0" smtClean="0">
                <a:latin typeface="+mn-lt"/>
              </a:rPr>
              <a:t> </a:t>
            </a:r>
            <a:endParaRPr lang="en-GB" sz="1800" dirty="0">
              <a:latin typeface="+mn-lt"/>
            </a:endParaRPr>
          </a:p>
        </p:txBody>
      </p:sp>
      <p:sp>
        <p:nvSpPr>
          <p:cNvPr id="13" name="TextBox 12"/>
          <p:cNvSpPr txBox="1"/>
          <p:nvPr/>
        </p:nvSpPr>
        <p:spPr>
          <a:xfrm>
            <a:off x="4283960" y="2213638"/>
            <a:ext cx="4608640" cy="646331"/>
          </a:xfrm>
          <a:prstGeom prst="rect">
            <a:avLst/>
          </a:prstGeom>
          <a:noFill/>
        </p:spPr>
        <p:txBody>
          <a:bodyPr wrap="square" rtlCol="0">
            <a:spAutoFit/>
          </a:bodyPr>
          <a:lstStyle/>
          <a:p>
            <a:r>
              <a:rPr lang="en-GB" sz="1800" dirty="0" smtClean="0">
                <a:latin typeface="+mn-lt"/>
              </a:rPr>
              <a:t>DOM Traversal is </a:t>
            </a:r>
            <a:r>
              <a:rPr lang="en-GB" sz="1800" dirty="0">
                <a:latin typeface="+mn-lt"/>
              </a:rPr>
              <a:t>a </a:t>
            </a:r>
            <a:r>
              <a:rPr lang="en-GB" sz="1800" dirty="0" smtClean="0">
                <a:latin typeface="+mn-lt"/>
              </a:rPr>
              <a:t>process of finding nodes in the tree </a:t>
            </a:r>
            <a:endParaRPr lang="en-GB" sz="1800" dirty="0">
              <a:latin typeface="+mn-lt"/>
            </a:endParaRPr>
          </a:p>
        </p:txBody>
      </p:sp>
      <p:sp>
        <p:nvSpPr>
          <p:cNvPr id="14" name="TextBox 13"/>
          <p:cNvSpPr txBox="1"/>
          <p:nvPr/>
        </p:nvSpPr>
        <p:spPr>
          <a:xfrm>
            <a:off x="4299860" y="2872808"/>
            <a:ext cx="4608640" cy="923330"/>
          </a:xfrm>
          <a:prstGeom prst="rect">
            <a:avLst/>
          </a:prstGeom>
          <a:noFill/>
        </p:spPr>
        <p:txBody>
          <a:bodyPr wrap="square" rtlCol="0">
            <a:spAutoFit/>
          </a:bodyPr>
          <a:lstStyle/>
          <a:p>
            <a:r>
              <a:rPr lang="en-GB" sz="1800" dirty="0" smtClean="0">
                <a:latin typeface="+mn-lt"/>
              </a:rPr>
              <a:t>DOM Manipulation is about changing the tree structure (adding or removing nodes, changing text, etc.) </a:t>
            </a:r>
            <a:endParaRPr lang="en-GB" sz="1800" dirty="0">
              <a:latin typeface="+mn-lt"/>
            </a:endParaRPr>
          </a:p>
        </p:txBody>
      </p:sp>
      <p:sp>
        <p:nvSpPr>
          <p:cNvPr id="15" name="Rounded Rectangle 14"/>
          <p:cNvSpPr/>
          <p:nvPr/>
        </p:nvSpPr>
        <p:spPr>
          <a:xfrm>
            <a:off x="4311833" y="3825717"/>
            <a:ext cx="5482990" cy="1367748"/>
          </a:xfrm>
          <a:prstGeom prst="roundRect">
            <a:avLst/>
          </a:prstGeom>
          <a:noFill/>
          <a:ln>
            <a:noFill/>
          </a:ln>
          <a:effectLst>
            <a:glow rad="635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smtClean="0">
                <a:solidFill>
                  <a:srgbClr val="2F2B20"/>
                </a:solidFill>
                <a:latin typeface="Calibri" charset="0"/>
              </a:rPr>
              <a:t>Examples:</a:t>
            </a:r>
          </a:p>
          <a:p>
            <a:r>
              <a:rPr lang="en-US" sz="1800" dirty="0" smtClean="0">
                <a:solidFill>
                  <a:srgbClr val="2F2B20"/>
                </a:solidFill>
                <a:latin typeface="Calibri" charset="0"/>
              </a:rPr>
              <a:t>“Highlight the third option of the list”</a:t>
            </a:r>
          </a:p>
          <a:p>
            <a:r>
              <a:rPr lang="en-US" sz="1800" dirty="0" smtClean="0">
                <a:solidFill>
                  <a:srgbClr val="2F2B20"/>
                </a:solidFill>
                <a:latin typeface="Calibri" charset="0"/>
              </a:rPr>
              <a:t>“Wrap each paragraph in a DIV”</a:t>
            </a:r>
            <a:endParaRPr lang="en-GB" sz="1800" dirty="0">
              <a:solidFill>
                <a:srgbClr val="2F2B20"/>
              </a:solidFill>
              <a:latin typeface="Calibri" charset="0"/>
            </a:endParaRPr>
          </a:p>
        </p:txBody>
      </p:sp>
      <p:pic>
        <p:nvPicPr>
          <p:cNvPr id="10" name="Picture 7"/>
          <p:cNvPicPr>
            <a:picLocks noChangeAspect="1"/>
          </p:cNvPicPr>
          <p:nvPr/>
        </p:nvPicPr>
        <p:blipFill>
          <a:blip r:embed="rId3" cstate="print"/>
          <a:stretch>
            <a:fillRect/>
          </a:stretch>
        </p:blipFill>
        <p:spPr>
          <a:xfrm>
            <a:off x="542880" y="1989462"/>
            <a:ext cx="3587213" cy="3672510"/>
          </a:xfrm>
          <a:prstGeom prst="rect">
            <a:avLst/>
          </a:prstGeom>
        </p:spPr>
      </p:pic>
    </p:spTree>
    <p:extLst>
      <p:ext uri="{BB962C8B-B14F-4D97-AF65-F5344CB8AC3E}">
        <p14:creationId xmlns:p14="http://schemas.microsoft.com/office/powerpoint/2010/main" val="991324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9040"/>
            <a:ext cx="8425170" cy="544410"/>
          </a:xfrm>
        </p:spPr>
        <p:txBody>
          <a:bodyPr>
            <a:normAutofit/>
          </a:bodyPr>
          <a:lstStyle/>
          <a:p>
            <a:r>
              <a:rPr lang="en-GB" sz="2400" dirty="0" smtClean="0"/>
              <a:t>JavaScript History</a:t>
            </a:r>
            <a:endParaRPr lang="en-GB" sz="2400" dirty="0"/>
          </a:p>
        </p:txBody>
      </p:sp>
      <p:sp>
        <p:nvSpPr>
          <p:cNvPr id="6" name="Content Placeholder 2"/>
          <p:cNvSpPr>
            <a:spLocks noGrp="1"/>
          </p:cNvSpPr>
          <p:nvPr>
            <p:ph idx="1"/>
          </p:nvPr>
        </p:nvSpPr>
        <p:spPr>
          <a:xfrm>
            <a:off x="281370" y="2379640"/>
            <a:ext cx="7330713" cy="1306476"/>
          </a:xfrm>
        </p:spPr>
        <p:txBody>
          <a:bodyPr>
            <a:normAutofit/>
          </a:bodyPr>
          <a:lstStyle/>
          <a:p>
            <a:pPr>
              <a:spcBef>
                <a:spcPts val="0"/>
              </a:spcBef>
              <a:buClr>
                <a:srgbClr val="C00000"/>
              </a:buClr>
            </a:pPr>
            <a:r>
              <a:rPr lang="en-US" sz="1800" dirty="0" smtClean="0"/>
              <a:t>Created in 1995 by Brendan </a:t>
            </a:r>
            <a:r>
              <a:rPr lang="en-US" sz="1800" dirty="0" err="1" smtClean="0"/>
              <a:t>Eich</a:t>
            </a:r>
            <a:r>
              <a:rPr lang="en-US" sz="1800" dirty="0" smtClean="0"/>
              <a:t> of Netscape</a:t>
            </a:r>
            <a:r>
              <a:rPr lang="en-GB" sz="1800" dirty="0" smtClean="0"/>
              <a:t>… in just 10 days</a:t>
            </a:r>
          </a:p>
          <a:p>
            <a:pPr marL="342900" lvl="1" indent="-342900">
              <a:spcBef>
                <a:spcPts val="0"/>
              </a:spcBef>
              <a:buClr>
                <a:srgbClr val="C00000"/>
              </a:buClr>
              <a:buFont typeface="Arial" charset="0"/>
              <a:buChar char="•"/>
            </a:pPr>
            <a:r>
              <a:rPr lang="en-US" sz="1800" dirty="0"/>
              <a:t>Mainly for Form validation and adding interactivity</a:t>
            </a:r>
            <a:r>
              <a:rPr lang="ru-RU" sz="1800" dirty="0"/>
              <a:t> </a:t>
            </a:r>
            <a:r>
              <a:rPr lang="en-US" sz="1800" dirty="0"/>
              <a:t>to web pages</a:t>
            </a:r>
          </a:p>
          <a:p>
            <a:pPr>
              <a:spcBef>
                <a:spcPts val="0"/>
              </a:spcBef>
              <a:buClr>
                <a:srgbClr val="C00000"/>
              </a:buClr>
            </a:pPr>
            <a:endParaRPr lang="en-GB" sz="1800" dirty="0" smtClean="0"/>
          </a:p>
          <a:p>
            <a:pPr marL="432000" indent="-432000">
              <a:spcBef>
                <a:spcPts val="2400"/>
              </a:spcBef>
              <a:buClr>
                <a:srgbClr val="C00000"/>
              </a:buClr>
              <a:buNone/>
            </a:pPr>
            <a:endParaRPr lang="en-GB" sz="1800" dirty="0">
              <a:solidFill>
                <a:srgbClr val="004F9E"/>
              </a:solidFill>
            </a:endParaRPr>
          </a:p>
        </p:txBody>
      </p:sp>
      <p:sp>
        <p:nvSpPr>
          <p:cNvPr id="10" name="Content Placeholder 2"/>
          <p:cNvSpPr txBox="1">
            <a:spLocks/>
          </p:cNvSpPr>
          <p:nvPr/>
        </p:nvSpPr>
        <p:spPr>
          <a:xfrm>
            <a:off x="275210" y="3300416"/>
            <a:ext cx="8239398" cy="1471568"/>
          </a:xfrm>
          <a:prstGeom prst="rect">
            <a:avLst/>
          </a:prstGeom>
        </p:spPr>
        <p:txBody>
          <a:bodyPr vert="horz">
            <a:normAutofit/>
          </a:bodyPr>
          <a:lstStyle/>
          <a:p>
            <a:pPr marL="285750" indent="-285750" fontAlgn="auto">
              <a:spcBef>
                <a:spcPts val="1200"/>
              </a:spcBef>
              <a:spcAft>
                <a:spcPts val="0"/>
              </a:spcAft>
              <a:buClr>
                <a:srgbClr val="C00000"/>
              </a:buClr>
              <a:buSzPct val="80000"/>
              <a:buFont typeface="Arial" charset="0"/>
              <a:buChar char="•"/>
              <a:defRPr/>
            </a:pPr>
            <a:r>
              <a:rPr kumimoji="0" lang="en-GB" sz="1800" b="0" i="0" u="none" strike="noStrike" kern="1200" cap="none" spc="0" normalizeH="0" baseline="0" noProof="0" dirty="0" smtClean="0">
                <a:ln>
                  <a:noFill/>
                </a:ln>
                <a:effectLst/>
                <a:uLnTx/>
                <a:uFillTx/>
                <a:latin typeface="+mn-lt"/>
                <a:ea typeface="+mn-ea"/>
                <a:cs typeface="+mn-cs"/>
              </a:rPr>
              <a:t>Browser wars started</a:t>
            </a:r>
            <a:r>
              <a:rPr kumimoji="0" lang="en-GB" sz="1800" b="0" i="0" u="none" strike="noStrike" kern="1200" cap="none" spc="0" normalizeH="0" noProof="0" dirty="0" smtClean="0">
                <a:ln>
                  <a:noFill/>
                </a:ln>
                <a:effectLst/>
                <a:uLnTx/>
                <a:uFillTx/>
                <a:latin typeface="+mn-lt"/>
                <a:ea typeface="+mn-ea"/>
                <a:cs typeface="+mn-cs"/>
              </a:rPr>
              <a:t> </a:t>
            </a:r>
            <a:r>
              <a:rPr kumimoji="0" lang="en-GB" sz="1800" b="0" i="0" u="none" strike="noStrike" kern="1200" cap="none" spc="0" normalizeH="0" baseline="0" noProof="0" dirty="0" smtClean="0">
                <a:ln>
                  <a:noFill/>
                </a:ln>
                <a:effectLst/>
                <a:uLnTx/>
                <a:uFillTx/>
                <a:latin typeface="+mn-lt"/>
                <a:ea typeface="+mn-ea"/>
                <a:cs typeface="+mn-cs"/>
              </a:rPr>
              <a:t>in</a:t>
            </a:r>
            <a:r>
              <a:rPr kumimoji="0" lang="en-GB" sz="1800" b="0" i="0" u="none" strike="noStrike" kern="1200" cap="none" spc="0" normalizeH="0" noProof="0" dirty="0" smtClean="0">
                <a:ln>
                  <a:noFill/>
                </a:ln>
                <a:effectLst/>
                <a:uLnTx/>
                <a:uFillTx/>
                <a:latin typeface="+mn-lt"/>
                <a:ea typeface="+mn-ea"/>
                <a:cs typeface="+mn-cs"/>
              </a:rPr>
              <a:t> </a:t>
            </a:r>
            <a:r>
              <a:rPr kumimoji="0" lang="en-GB" sz="1800" b="0" i="0" u="none" strike="noStrike" kern="1200" cap="none" spc="0" normalizeH="0" baseline="0" noProof="0" dirty="0" smtClean="0">
                <a:ln>
                  <a:noFill/>
                </a:ln>
                <a:effectLst/>
                <a:uLnTx/>
                <a:uFillTx/>
                <a:latin typeface="+mn-lt"/>
                <a:ea typeface="+mn-ea"/>
                <a:cs typeface="+mn-cs"/>
              </a:rPr>
              <a:t>1996 led to the standardization of the l</a:t>
            </a:r>
            <a:r>
              <a:rPr lang="en-GB" sz="1800" dirty="0" err="1" smtClean="0">
                <a:latin typeface="+mn-lt"/>
              </a:rPr>
              <a:t>anguage</a:t>
            </a:r>
            <a:r>
              <a:rPr lang="en-GB" sz="1800" dirty="0" smtClean="0">
                <a:latin typeface="+mn-lt"/>
              </a:rPr>
              <a:t> in </a:t>
            </a:r>
            <a:r>
              <a:rPr lang="en-GB" sz="1800" dirty="0">
                <a:latin typeface="+mn-lt"/>
              </a:rPr>
              <a:t>1997 (ECMAScript</a:t>
            </a:r>
            <a:r>
              <a:rPr lang="en-GB" sz="1800" dirty="0" smtClean="0">
                <a:latin typeface="+mn-lt"/>
              </a:rPr>
              <a:t>)</a:t>
            </a:r>
            <a:endParaRPr lang="en-GB" sz="2300" dirty="0">
              <a:latin typeface="+mn-lt"/>
            </a:endParaRPr>
          </a:p>
        </p:txBody>
      </p:sp>
      <p:sp>
        <p:nvSpPr>
          <p:cNvPr id="11" name="Content Placeholder 2"/>
          <p:cNvSpPr txBox="1">
            <a:spLocks/>
          </p:cNvSpPr>
          <p:nvPr/>
        </p:nvSpPr>
        <p:spPr>
          <a:xfrm>
            <a:off x="275210" y="4771984"/>
            <a:ext cx="7166680" cy="571504"/>
          </a:xfrm>
          <a:prstGeom prst="rect">
            <a:avLst/>
          </a:prstGeom>
        </p:spPr>
        <p:txBody>
          <a:bodyPr vert="horz">
            <a:normAutofit/>
          </a:bodyPr>
          <a:lstStyle/>
          <a:p>
            <a:pPr marL="432000" marR="0" lvl="0" indent="-432000" algn="l" defTabSz="914400" rtl="0" eaLnBrk="1" fontAlgn="auto" latinLnBrk="0" hangingPunct="1">
              <a:lnSpc>
                <a:spcPct val="100000"/>
              </a:lnSpc>
              <a:spcBef>
                <a:spcPts val="2400"/>
              </a:spcBef>
              <a:spcAft>
                <a:spcPts val="0"/>
              </a:spcAft>
              <a:buClr>
                <a:srgbClr val="C00000"/>
              </a:buClr>
              <a:buSzPct val="80000"/>
              <a:buFont typeface="Wingdings" pitchFamily="2" charset="2"/>
              <a:buChar char="v"/>
              <a:tabLst/>
              <a:defRPr/>
            </a:pPr>
            <a:endParaRPr kumimoji="0" lang="en-GB" sz="1800" b="0" i="0" u="none" strike="noStrike" kern="1200" cap="none" spc="0" normalizeH="0" baseline="0" noProof="0" dirty="0">
              <a:ln>
                <a:noFill/>
              </a:ln>
              <a:solidFill>
                <a:srgbClr val="004F9E"/>
              </a:solidFill>
              <a:effectLst/>
              <a:uLnTx/>
              <a:uFillTx/>
              <a:latin typeface="+mn-lt"/>
              <a:ea typeface="+mn-ea"/>
              <a:cs typeface="+mn-cs"/>
            </a:endParaRPr>
          </a:p>
        </p:txBody>
      </p:sp>
      <p:sp>
        <p:nvSpPr>
          <p:cNvPr id="5" name="Rettangolo 4"/>
          <p:cNvSpPr/>
          <p:nvPr/>
        </p:nvSpPr>
        <p:spPr>
          <a:xfrm>
            <a:off x="250095" y="801528"/>
            <a:ext cx="8436867" cy="923330"/>
          </a:xfrm>
          <a:prstGeom prst="rect">
            <a:avLst/>
          </a:prstGeom>
        </p:spPr>
        <p:txBody>
          <a:bodyPr wrap="square">
            <a:spAutoFit/>
          </a:bodyPr>
          <a:lstStyle/>
          <a:p>
            <a:pPr marL="285750" indent="-285750">
              <a:buFont typeface="Arial" charset="0"/>
              <a:buChar char="•"/>
            </a:pPr>
            <a:r>
              <a:rPr lang="it-IT" sz="1800" dirty="0" err="1">
                <a:latin typeface="+mn-lt"/>
              </a:rPr>
              <a:t>Javascript</a:t>
            </a:r>
            <a:r>
              <a:rPr lang="it-IT" sz="1800" dirty="0">
                <a:latin typeface="+mn-lt"/>
              </a:rPr>
              <a:t> </a:t>
            </a:r>
            <a:r>
              <a:rPr lang="it-IT" sz="1800" dirty="0" err="1">
                <a:latin typeface="+mn-lt"/>
              </a:rPr>
              <a:t>is</a:t>
            </a:r>
            <a:r>
              <a:rPr lang="it-IT" sz="1800" dirty="0">
                <a:latin typeface="+mn-lt"/>
              </a:rPr>
              <a:t> a </a:t>
            </a:r>
            <a:r>
              <a:rPr lang="it-IT" sz="1800" dirty="0" err="1">
                <a:latin typeface="+mn-lt"/>
              </a:rPr>
              <a:t>dynamic</a:t>
            </a:r>
            <a:r>
              <a:rPr lang="it-IT" sz="1800" dirty="0">
                <a:latin typeface="+mn-lt"/>
              </a:rPr>
              <a:t> computer </a:t>
            </a:r>
            <a:r>
              <a:rPr lang="it-IT" sz="1800" dirty="0" err="1">
                <a:latin typeface="+mn-lt"/>
              </a:rPr>
              <a:t>programming</a:t>
            </a:r>
            <a:r>
              <a:rPr lang="it-IT" sz="1800" dirty="0">
                <a:latin typeface="+mn-lt"/>
              </a:rPr>
              <a:t> </a:t>
            </a:r>
            <a:r>
              <a:rPr lang="it-IT" sz="1800" dirty="0" err="1">
                <a:latin typeface="+mn-lt"/>
              </a:rPr>
              <a:t>language</a:t>
            </a:r>
            <a:r>
              <a:rPr lang="it-IT" sz="1800" dirty="0">
                <a:latin typeface="+mn-lt"/>
              </a:rPr>
              <a:t>. </a:t>
            </a:r>
            <a:r>
              <a:rPr lang="it-IT" sz="1800" dirty="0" err="1">
                <a:latin typeface="+mn-lt"/>
              </a:rPr>
              <a:t>It</a:t>
            </a:r>
            <a:r>
              <a:rPr lang="it-IT" sz="1800" dirty="0">
                <a:latin typeface="+mn-lt"/>
              </a:rPr>
              <a:t> </a:t>
            </a:r>
            <a:r>
              <a:rPr lang="it-IT" sz="1800" dirty="0" err="1">
                <a:latin typeface="+mn-lt"/>
              </a:rPr>
              <a:t>is</a:t>
            </a:r>
            <a:r>
              <a:rPr lang="it-IT" sz="1800" dirty="0">
                <a:latin typeface="+mn-lt"/>
              </a:rPr>
              <a:t> </a:t>
            </a:r>
            <a:r>
              <a:rPr lang="it-IT" sz="1800" dirty="0" err="1">
                <a:latin typeface="+mn-lt"/>
              </a:rPr>
              <a:t>lightweight</a:t>
            </a:r>
            <a:r>
              <a:rPr lang="it-IT" sz="1800" dirty="0">
                <a:latin typeface="+mn-lt"/>
              </a:rPr>
              <a:t> and </a:t>
            </a:r>
            <a:r>
              <a:rPr lang="it-IT" sz="1800" dirty="0" err="1">
                <a:latin typeface="+mn-lt"/>
              </a:rPr>
              <a:t>most</a:t>
            </a:r>
            <a:r>
              <a:rPr lang="it-IT" sz="1800" dirty="0">
                <a:latin typeface="+mn-lt"/>
              </a:rPr>
              <a:t> </a:t>
            </a:r>
            <a:r>
              <a:rPr lang="it-IT" sz="1800" dirty="0" err="1">
                <a:latin typeface="+mn-lt"/>
              </a:rPr>
              <a:t>commonly</a:t>
            </a:r>
            <a:r>
              <a:rPr lang="it-IT" sz="1800" dirty="0">
                <a:latin typeface="+mn-lt"/>
              </a:rPr>
              <a:t> </a:t>
            </a:r>
            <a:r>
              <a:rPr lang="it-IT" sz="1800" dirty="0" err="1">
                <a:latin typeface="+mn-lt"/>
              </a:rPr>
              <a:t>used</a:t>
            </a:r>
            <a:r>
              <a:rPr lang="it-IT" sz="1800" dirty="0">
                <a:latin typeface="+mn-lt"/>
              </a:rPr>
              <a:t> </a:t>
            </a:r>
            <a:r>
              <a:rPr lang="it-IT" sz="1800" dirty="0" err="1">
                <a:latin typeface="+mn-lt"/>
              </a:rPr>
              <a:t>as</a:t>
            </a:r>
            <a:r>
              <a:rPr lang="it-IT" sz="1800" dirty="0">
                <a:latin typeface="+mn-lt"/>
              </a:rPr>
              <a:t> a part of web </a:t>
            </a:r>
            <a:r>
              <a:rPr lang="it-IT" sz="1800" dirty="0" err="1">
                <a:latin typeface="+mn-lt"/>
              </a:rPr>
              <a:t>pages</a:t>
            </a:r>
            <a:r>
              <a:rPr lang="it-IT" sz="1800" dirty="0">
                <a:latin typeface="+mn-lt"/>
              </a:rPr>
              <a:t>, </a:t>
            </a:r>
            <a:r>
              <a:rPr lang="it-IT" sz="1800" dirty="0" err="1">
                <a:latin typeface="+mn-lt"/>
              </a:rPr>
              <a:t>whose</a:t>
            </a:r>
            <a:r>
              <a:rPr lang="it-IT" sz="1800" dirty="0">
                <a:latin typeface="+mn-lt"/>
              </a:rPr>
              <a:t> </a:t>
            </a:r>
            <a:r>
              <a:rPr lang="it-IT" sz="1800" dirty="0" err="1">
                <a:latin typeface="+mn-lt"/>
              </a:rPr>
              <a:t>implementations</a:t>
            </a:r>
            <a:r>
              <a:rPr lang="it-IT" sz="1800" dirty="0">
                <a:latin typeface="+mn-lt"/>
              </a:rPr>
              <a:t> </a:t>
            </a:r>
            <a:r>
              <a:rPr lang="it-IT" sz="1800" dirty="0" err="1">
                <a:latin typeface="+mn-lt"/>
              </a:rPr>
              <a:t>allow</a:t>
            </a:r>
            <a:r>
              <a:rPr lang="it-IT" sz="1800" dirty="0">
                <a:latin typeface="+mn-lt"/>
              </a:rPr>
              <a:t> client side script to </a:t>
            </a:r>
            <a:r>
              <a:rPr lang="it-IT" sz="1800" dirty="0" err="1">
                <a:latin typeface="+mn-lt"/>
              </a:rPr>
              <a:t>interact</a:t>
            </a:r>
            <a:r>
              <a:rPr lang="it-IT" sz="1800" dirty="0">
                <a:latin typeface="+mn-lt"/>
              </a:rPr>
              <a:t> with the </a:t>
            </a:r>
            <a:r>
              <a:rPr lang="it-IT" sz="1800" dirty="0" err="1">
                <a:latin typeface="+mn-lt"/>
              </a:rPr>
              <a:t>user</a:t>
            </a:r>
            <a:r>
              <a:rPr lang="it-IT" sz="1800" dirty="0">
                <a:latin typeface="+mn-lt"/>
              </a:rPr>
              <a:t> and </a:t>
            </a:r>
            <a:r>
              <a:rPr lang="it-IT" sz="1800" dirty="0" err="1">
                <a:latin typeface="+mn-lt"/>
              </a:rPr>
              <a:t>make</a:t>
            </a:r>
            <a:r>
              <a:rPr lang="it-IT" sz="1800" dirty="0">
                <a:latin typeface="+mn-lt"/>
              </a:rPr>
              <a:t> </a:t>
            </a:r>
            <a:r>
              <a:rPr lang="it-IT" sz="1800" i="1" dirty="0" err="1">
                <a:latin typeface="+mn-lt"/>
              </a:rPr>
              <a:t>dynamic</a:t>
            </a:r>
            <a:r>
              <a:rPr lang="it-IT" sz="1800" i="1" dirty="0">
                <a:latin typeface="+mn-lt"/>
              </a:rPr>
              <a:t> </a:t>
            </a:r>
            <a:r>
              <a:rPr lang="it-IT" sz="1800" i="1" dirty="0" err="1">
                <a:latin typeface="+mn-lt"/>
              </a:rPr>
              <a:t>pages</a:t>
            </a:r>
            <a:r>
              <a:rPr lang="it-IT" sz="1800" dirty="0">
                <a:latin typeface="+mn-lt"/>
              </a:rPr>
              <a:t>. </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344" y="3832162"/>
            <a:ext cx="3828288" cy="2859024"/>
          </a:xfrm>
          <a:prstGeom prst="rect">
            <a:avLst/>
          </a:prstGeom>
        </p:spPr>
      </p:pic>
    </p:spTree>
    <p:extLst>
      <p:ext uri="{BB962C8B-B14F-4D97-AF65-F5344CB8AC3E}">
        <p14:creationId xmlns:p14="http://schemas.microsoft.com/office/powerpoint/2010/main" val="147581726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err="1" smtClean="0"/>
              <a:t>Accessing</a:t>
            </a:r>
            <a:r>
              <a:rPr lang="it-IT" sz="2400" dirty="0" smtClean="0"/>
              <a:t> </a:t>
            </a:r>
            <a:r>
              <a:rPr lang="it-IT" sz="2400" dirty="0"/>
              <a:t>the DOM</a:t>
            </a:r>
          </a:p>
        </p:txBody>
      </p:sp>
      <p:sp>
        <p:nvSpPr>
          <p:cNvPr id="3" name="Segnaposto contenuto 2"/>
          <p:cNvSpPr>
            <a:spLocks noGrp="1"/>
          </p:cNvSpPr>
          <p:nvPr>
            <p:ph idx="1"/>
          </p:nvPr>
        </p:nvSpPr>
        <p:spPr/>
        <p:txBody>
          <a:bodyPr/>
          <a:lstStyle/>
          <a:p>
            <a:r>
              <a:rPr lang="it-IT" sz="1800" dirty="0" err="1" smtClean="0"/>
              <a:t>You</a:t>
            </a:r>
            <a:r>
              <a:rPr lang="it-IT" sz="1800" dirty="0" smtClean="0"/>
              <a:t> </a:t>
            </a:r>
            <a:r>
              <a:rPr lang="it-IT" sz="1800" dirty="0" err="1"/>
              <a:t>don't</a:t>
            </a:r>
            <a:r>
              <a:rPr lang="it-IT" sz="1800" dirty="0"/>
              <a:t> </a:t>
            </a:r>
            <a:r>
              <a:rPr lang="it-IT" sz="1800" dirty="0" err="1"/>
              <a:t>have</a:t>
            </a:r>
            <a:r>
              <a:rPr lang="it-IT" sz="1800" dirty="0"/>
              <a:t> to do </a:t>
            </a:r>
            <a:r>
              <a:rPr lang="it-IT" sz="1800" dirty="0" err="1"/>
              <a:t>anything</a:t>
            </a:r>
            <a:r>
              <a:rPr lang="it-IT" sz="1800" dirty="0"/>
              <a:t> special to </a:t>
            </a:r>
            <a:r>
              <a:rPr lang="it-IT" sz="1800" dirty="0" err="1"/>
              <a:t>begin</a:t>
            </a:r>
            <a:r>
              <a:rPr lang="it-IT" sz="1800" dirty="0"/>
              <a:t> </a:t>
            </a:r>
            <a:r>
              <a:rPr lang="it-IT" sz="1800" dirty="0" err="1"/>
              <a:t>using</a:t>
            </a:r>
            <a:r>
              <a:rPr lang="it-IT" sz="1800" dirty="0"/>
              <a:t> the </a:t>
            </a:r>
            <a:r>
              <a:rPr lang="it-IT" sz="1800" dirty="0" smtClean="0"/>
              <a:t>DOM</a:t>
            </a:r>
          </a:p>
          <a:p>
            <a:endParaRPr lang="it-IT" sz="1800" dirty="0"/>
          </a:p>
          <a:p>
            <a:r>
              <a:rPr lang="it-IT" sz="1800" dirty="0" err="1"/>
              <a:t>When</a:t>
            </a:r>
            <a:r>
              <a:rPr lang="it-IT" sz="1800" dirty="0"/>
              <a:t> </a:t>
            </a:r>
            <a:r>
              <a:rPr lang="it-IT" sz="1800" dirty="0" err="1"/>
              <a:t>you</a:t>
            </a:r>
            <a:r>
              <a:rPr lang="it-IT" sz="1800" dirty="0"/>
              <a:t> create a </a:t>
            </a:r>
            <a:r>
              <a:rPr lang="it-IT" sz="1800" dirty="0" smtClean="0"/>
              <a:t>script </a:t>
            </a:r>
            <a:r>
              <a:rPr lang="it-IT" sz="1800" dirty="0" err="1" smtClean="0"/>
              <a:t>you</a:t>
            </a:r>
            <a:r>
              <a:rPr lang="it-IT" sz="1800" dirty="0" smtClean="0"/>
              <a:t> </a:t>
            </a:r>
            <a:r>
              <a:rPr lang="it-IT" sz="1800" dirty="0"/>
              <a:t>can </a:t>
            </a:r>
            <a:r>
              <a:rPr lang="it-IT" sz="1800" dirty="0" err="1"/>
              <a:t>immediately</a:t>
            </a:r>
            <a:r>
              <a:rPr lang="it-IT" sz="1800" dirty="0"/>
              <a:t> </a:t>
            </a:r>
            <a:r>
              <a:rPr lang="it-IT" sz="1800" dirty="0" err="1"/>
              <a:t>begin</a:t>
            </a:r>
            <a:r>
              <a:rPr lang="it-IT" sz="1800" dirty="0"/>
              <a:t> </a:t>
            </a:r>
            <a:r>
              <a:rPr lang="it-IT" sz="1800" dirty="0" err="1"/>
              <a:t>using</a:t>
            </a:r>
            <a:r>
              <a:rPr lang="it-IT" sz="1800" dirty="0"/>
              <a:t> the API for the </a:t>
            </a:r>
            <a:r>
              <a:rPr lang="it-IT" sz="1800" dirty="0">
                <a:hlinkClick r:id="rId2" tooltip="DOM/document"/>
              </a:rPr>
              <a:t>document</a:t>
            </a:r>
            <a:r>
              <a:rPr lang="it-IT" sz="1800" dirty="0"/>
              <a:t> or </a:t>
            </a:r>
            <a:r>
              <a:rPr lang="it-IT" sz="1800" dirty="0">
                <a:hlinkClick r:id="rId3" tooltip="DOM/window"/>
              </a:rPr>
              <a:t>window</a:t>
            </a:r>
            <a:r>
              <a:rPr lang="it-IT" sz="1800" dirty="0"/>
              <a:t> </a:t>
            </a:r>
            <a:r>
              <a:rPr lang="it-IT" sz="1800" dirty="0" err="1"/>
              <a:t>elements</a:t>
            </a:r>
            <a:r>
              <a:rPr lang="it-IT" sz="1800" dirty="0"/>
              <a:t> to </a:t>
            </a:r>
            <a:r>
              <a:rPr lang="it-IT" sz="1800" dirty="0" err="1"/>
              <a:t>manipulate</a:t>
            </a:r>
            <a:r>
              <a:rPr lang="it-IT" sz="1800" dirty="0"/>
              <a:t> the </a:t>
            </a:r>
            <a:r>
              <a:rPr lang="it-IT" sz="1800" dirty="0" err="1"/>
              <a:t>document</a:t>
            </a:r>
            <a:r>
              <a:rPr lang="it-IT" sz="1800" dirty="0"/>
              <a:t> </a:t>
            </a:r>
            <a:r>
              <a:rPr lang="it-IT" sz="1800" dirty="0" err="1"/>
              <a:t>itself</a:t>
            </a:r>
            <a:r>
              <a:rPr lang="it-IT" sz="1800" dirty="0"/>
              <a:t> or to </a:t>
            </a:r>
            <a:r>
              <a:rPr lang="it-IT" sz="1800" dirty="0" err="1"/>
              <a:t>get</a:t>
            </a:r>
            <a:r>
              <a:rPr lang="it-IT" sz="1800" dirty="0"/>
              <a:t> </a:t>
            </a:r>
            <a:r>
              <a:rPr lang="it-IT" sz="1800" dirty="0" err="1"/>
              <a:t>at</a:t>
            </a:r>
            <a:r>
              <a:rPr lang="it-IT" sz="1800" dirty="0"/>
              <a:t> the </a:t>
            </a:r>
            <a:r>
              <a:rPr lang="it-IT" sz="1800" dirty="0" err="1"/>
              <a:t>children</a:t>
            </a:r>
            <a:r>
              <a:rPr lang="it-IT" sz="1800" dirty="0"/>
              <a:t> of </a:t>
            </a:r>
            <a:r>
              <a:rPr lang="it-IT" sz="1800" dirty="0" err="1"/>
              <a:t>that</a:t>
            </a:r>
            <a:r>
              <a:rPr lang="it-IT" sz="1800" dirty="0"/>
              <a:t> </a:t>
            </a:r>
            <a:r>
              <a:rPr lang="it-IT" sz="1800" dirty="0" err="1"/>
              <a:t>document</a:t>
            </a:r>
            <a:r>
              <a:rPr lang="it-IT" sz="1800" dirty="0"/>
              <a:t>, </a:t>
            </a:r>
            <a:r>
              <a:rPr lang="it-IT" sz="1800" dirty="0" err="1"/>
              <a:t>which</a:t>
            </a:r>
            <a:r>
              <a:rPr lang="it-IT" sz="1800" dirty="0"/>
              <a:t> are the </a:t>
            </a:r>
            <a:r>
              <a:rPr lang="it-IT" sz="1800" dirty="0" err="1"/>
              <a:t>various</a:t>
            </a:r>
            <a:r>
              <a:rPr lang="it-IT" sz="1800" dirty="0"/>
              <a:t> </a:t>
            </a:r>
            <a:r>
              <a:rPr lang="it-IT" sz="1800" dirty="0" err="1"/>
              <a:t>elements</a:t>
            </a:r>
            <a:r>
              <a:rPr lang="it-IT" sz="1800" dirty="0"/>
              <a:t> in the web page</a:t>
            </a:r>
            <a:r>
              <a:rPr lang="it-IT" sz="1800" dirty="0" smtClean="0"/>
              <a:t>.</a:t>
            </a:r>
          </a:p>
          <a:p>
            <a:pPr lvl="1"/>
            <a:r>
              <a:rPr lang="en-US" altLang="en-US" sz="1600" dirty="0"/>
              <a:t>Objects </a:t>
            </a:r>
            <a:r>
              <a:rPr lang="en-US" altLang="en-US" sz="1600" dirty="0" smtClean="0"/>
              <a:t>refer </a:t>
            </a:r>
            <a:r>
              <a:rPr lang="en-US" altLang="en-US" sz="1600" dirty="0"/>
              <a:t>to windows, documents, images, tables, forms, buttons or links, etc. Properties are object attributes. </a:t>
            </a:r>
          </a:p>
          <a:p>
            <a:pPr lvl="1"/>
            <a:r>
              <a:rPr lang="en-US" altLang="en-US" sz="1600" dirty="0"/>
              <a:t>Object properties are defined by using the object's name, a period, and the property name:  E.g. </a:t>
            </a:r>
            <a:r>
              <a:rPr lang="en-US" altLang="en-US" sz="1600" dirty="0" err="1"/>
              <a:t>document.bgcolor</a:t>
            </a:r>
            <a:r>
              <a:rPr lang="en-US" altLang="en-US" sz="1600" dirty="0"/>
              <a:t> . </a:t>
            </a:r>
          </a:p>
          <a:p>
            <a:pPr lvl="1"/>
            <a:r>
              <a:rPr lang="it-IT" sz="1600" dirty="0"/>
              <a:t>A JavaScript </a:t>
            </a:r>
            <a:r>
              <a:rPr lang="it-IT" sz="1600" dirty="0" err="1"/>
              <a:t>function</a:t>
            </a:r>
            <a:r>
              <a:rPr lang="it-IT" sz="1600" dirty="0"/>
              <a:t> </a:t>
            </a:r>
            <a:r>
              <a:rPr lang="it-IT" sz="1600" dirty="0" err="1"/>
              <a:t>uses</a:t>
            </a:r>
            <a:r>
              <a:rPr lang="it-IT" sz="1600" dirty="0"/>
              <a:t> </a:t>
            </a:r>
            <a:r>
              <a:rPr lang="it-IT" sz="1600" dirty="0" err="1"/>
              <a:t>these</a:t>
            </a:r>
            <a:r>
              <a:rPr lang="it-IT" sz="1600" dirty="0"/>
              <a:t> </a:t>
            </a:r>
            <a:r>
              <a:rPr lang="it-IT" sz="1600" dirty="0" err="1"/>
              <a:t>objects</a:t>
            </a:r>
            <a:r>
              <a:rPr lang="it-IT" sz="1600" dirty="0"/>
              <a:t> by </a:t>
            </a:r>
            <a:r>
              <a:rPr lang="it-IT" sz="1600" dirty="0" err="1"/>
              <a:t>calling</a:t>
            </a:r>
            <a:r>
              <a:rPr lang="it-IT" sz="1600" dirty="0"/>
              <a:t> </a:t>
            </a:r>
            <a:r>
              <a:rPr lang="it-IT" sz="1600" dirty="0" err="1"/>
              <a:t>their</a:t>
            </a:r>
            <a:r>
              <a:rPr lang="it-IT" sz="1600" dirty="0"/>
              <a:t> </a:t>
            </a:r>
            <a:r>
              <a:rPr lang="it-IT" sz="1600" dirty="0" err="1"/>
              <a:t>methods</a:t>
            </a:r>
            <a:r>
              <a:rPr lang="it-IT" sz="1600" dirty="0"/>
              <a:t> and </a:t>
            </a:r>
            <a:r>
              <a:rPr lang="it-IT" sz="1600" dirty="0" err="1"/>
              <a:t>accessing</a:t>
            </a:r>
            <a:r>
              <a:rPr lang="it-IT" sz="1600" dirty="0"/>
              <a:t> to </a:t>
            </a:r>
            <a:r>
              <a:rPr lang="it-IT" sz="1600" dirty="0" err="1"/>
              <a:t>their</a:t>
            </a:r>
            <a:r>
              <a:rPr lang="it-IT" sz="1600" dirty="0"/>
              <a:t> </a:t>
            </a:r>
            <a:r>
              <a:rPr lang="it-IT" sz="1600" dirty="0" err="1"/>
              <a:t>properties</a:t>
            </a:r>
            <a:r>
              <a:rPr lang="it-IT" sz="1600" dirty="0"/>
              <a:t>. </a:t>
            </a:r>
            <a:r>
              <a:rPr lang="en-US" altLang="en-US" sz="1600" dirty="0"/>
              <a:t>Methods are actions applied to particular objects. </a:t>
            </a:r>
          </a:p>
          <a:p>
            <a:pPr lvl="1"/>
            <a:r>
              <a:rPr lang="en-US" altLang="en-US" sz="1600" dirty="0"/>
              <a:t>Events associate an object with an action. User actions trigger events: e.g., the </a:t>
            </a:r>
            <a:r>
              <a:rPr lang="en-US" altLang="en-US" sz="1600" dirty="0" err="1">
                <a:ea typeface="Courier" charset="0"/>
                <a:cs typeface="Courier" charset="0"/>
              </a:rPr>
              <a:t>OnMouseover</a:t>
            </a:r>
            <a:r>
              <a:rPr lang="en-US" altLang="en-US" sz="1600" dirty="0"/>
              <a:t> event handler action can change an image</a:t>
            </a:r>
          </a:p>
          <a:p>
            <a:endParaRPr lang="it-IT" dirty="0"/>
          </a:p>
          <a:p>
            <a:endParaRPr lang="it-IT" sz="1800" dirty="0" smtClean="0"/>
          </a:p>
          <a:p>
            <a:endParaRPr lang="it-IT" sz="1800" dirty="0"/>
          </a:p>
        </p:txBody>
      </p:sp>
    </p:spTree>
    <p:extLst>
      <p:ext uri="{BB962C8B-B14F-4D97-AF65-F5344CB8AC3E}">
        <p14:creationId xmlns:p14="http://schemas.microsoft.com/office/powerpoint/2010/main" val="8221737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5260"/>
            <a:ext cx="8229600" cy="1542898"/>
          </a:xfrm>
        </p:spPr>
        <p:txBody>
          <a:bodyPr/>
          <a:lstStyle/>
          <a:p>
            <a:r>
              <a:rPr lang="it-IT" sz="2400" dirty="0" err="1"/>
              <a:t>Important</a:t>
            </a:r>
            <a:r>
              <a:rPr lang="it-IT" sz="2400" dirty="0"/>
              <a:t> Data </a:t>
            </a:r>
            <a:r>
              <a:rPr lang="it-IT" sz="2400" dirty="0" err="1"/>
              <a:t>Types</a:t>
            </a:r>
            <a:r>
              <a:rPr lang="it-IT" sz="2400" dirty="0"/>
              <a:t/>
            </a:r>
            <a:br>
              <a:rPr lang="it-IT" sz="2400" dirty="0"/>
            </a:br>
            <a:endParaRPr lang="it-IT" sz="2400" dirty="0"/>
          </a:p>
        </p:txBody>
      </p:sp>
      <p:sp>
        <p:nvSpPr>
          <p:cNvPr id="3" name="Segnaposto contenuto 2"/>
          <p:cNvSpPr>
            <a:spLocks noGrp="1"/>
          </p:cNvSpPr>
          <p:nvPr>
            <p:ph idx="1"/>
          </p:nvPr>
        </p:nvSpPr>
        <p:spPr>
          <a:xfrm>
            <a:off x="344465" y="846138"/>
            <a:ext cx="8229600" cy="4525963"/>
          </a:xfrm>
        </p:spPr>
        <p:txBody>
          <a:bodyPr/>
          <a:lstStyle/>
          <a:p>
            <a:r>
              <a:rPr lang="it-IT" sz="1800" dirty="0" err="1" smtClean="0"/>
              <a:t>There</a:t>
            </a:r>
            <a:r>
              <a:rPr lang="it-IT" sz="1800" dirty="0" smtClean="0"/>
              <a:t> </a:t>
            </a:r>
            <a:r>
              <a:rPr lang="it-IT" sz="1800" dirty="0"/>
              <a:t>are a </a:t>
            </a:r>
            <a:r>
              <a:rPr lang="it-IT" sz="1800" dirty="0" err="1"/>
              <a:t>number</a:t>
            </a:r>
            <a:r>
              <a:rPr lang="it-IT" sz="1800" dirty="0"/>
              <a:t> of </a:t>
            </a:r>
            <a:r>
              <a:rPr lang="it-IT" sz="1800" dirty="0" err="1"/>
              <a:t>different</a:t>
            </a:r>
            <a:r>
              <a:rPr lang="it-IT" sz="1800" dirty="0"/>
              <a:t> data </a:t>
            </a:r>
            <a:r>
              <a:rPr lang="it-IT" sz="1800" dirty="0" err="1"/>
              <a:t>types</a:t>
            </a:r>
            <a:r>
              <a:rPr lang="it-IT" sz="1800" dirty="0"/>
              <a:t> </a:t>
            </a:r>
            <a:r>
              <a:rPr lang="it-IT" sz="1800" dirty="0" err="1"/>
              <a:t>being</a:t>
            </a:r>
            <a:r>
              <a:rPr lang="it-IT" sz="1800" dirty="0"/>
              <a:t> </a:t>
            </a:r>
            <a:r>
              <a:rPr lang="it-IT" sz="1800" dirty="0" err="1"/>
              <a:t>passed</a:t>
            </a:r>
            <a:r>
              <a:rPr lang="it-IT" sz="1800" dirty="0"/>
              <a:t> </a:t>
            </a:r>
            <a:r>
              <a:rPr lang="it-IT" sz="1800" dirty="0" err="1"/>
              <a:t>around</a:t>
            </a:r>
            <a:r>
              <a:rPr lang="it-IT" sz="1800" dirty="0"/>
              <a:t> the </a:t>
            </a:r>
            <a:r>
              <a:rPr lang="it-IT" sz="1800" dirty="0" smtClean="0"/>
              <a:t>API:</a:t>
            </a:r>
            <a:endParaRPr lang="it-IT" sz="1800"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882" y="1300407"/>
            <a:ext cx="5623794" cy="5418546"/>
          </a:xfrm>
          <a:prstGeom prst="rect">
            <a:avLst/>
          </a:prstGeom>
        </p:spPr>
      </p:pic>
    </p:spTree>
    <p:extLst>
      <p:ext uri="{BB962C8B-B14F-4D97-AF65-F5344CB8AC3E}">
        <p14:creationId xmlns:p14="http://schemas.microsoft.com/office/powerpoint/2010/main" val="2144195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err="1" smtClean="0"/>
              <a:t>Most</a:t>
            </a:r>
            <a:r>
              <a:rPr lang="it-IT" sz="2400" dirty="0" smtClean="0"/>
              <a:t> common </a:t>
            </a:r>
            <a:r>
              <a:rPr lang="it-IT" sz="2400" dirty="0" err="1" smtClean="0"/>
              <a:t>APIs</a:t>
            </a:r>
            <a:endParaRPr lang="it-IT" sz="2400" dirty="0"/>
          </a:p>
        </p:txBody>
      </p:sp>
      <p:sp>
        <p:nvSpPr>
          <p:cNvPr id="3" name="Segnaposto contenuto 2"/>
          <p:cNvSpPr>
            <a:spLocks noGrp="1"/>
          </p:cNvSpPr>
          <p:nvPr>
            <p:ph idx="1"/>
          </p:nvPr>
        </p:nvSpPr>
        <p:spPr/>
        <p:txBody>
          <a:bodyPr/>
          <a:lstStyle/>
          <a:p>
            <a:r>
              <a:rPr lang="it-IT" sz="1800" dirty="0"/>
              <a:t>The </a:t>
            </a:r>
            <a:r>
              <a:rPr lang="it-IT" sz="1800" dirty="0" err="1"/>
              <a:t>following</a:t>
            </a:r>
            <a:r>
              <a:rPr lang="it-IT" sz="1800" dirty="0"/>
              <a:t> </a:t>
            </a:r>
            <a:r>
              <a:rPr lang="it-IT" sz="1800" dirty="0" err="1"/>
              <a:t>is</a:t>
            </a:r>
            <a:r>
              <a:rPr lang="it-IT" sz="1800" dirty="0"/>
              <a:t> a brief list of common </a:t>
            </a:r>
            <a:r>
              <a:rPr lang="it-IT" sz="1800" dirty="0" err="1"/>
              <a:t>APIs</a:t>
            </a:r>
            <a:r>
              <a:rPr lang="it-IT" sz="1800" dirty="0"/>
              <a:t> in web </a:t>
            </a:r>
            <a:r>
              <a:rPr lang="it-IT" sz="1800" dirty="0" smtClean="0"/>
              <a:t>page </a:t>
            </a:r>
            <a:r>
              <a:rPr lang="it-IT" sz="1800" dirty="0" err="1"/>
              <a:t>scripting</a:t>
            </a:r>
            <a:r>
              <a:rPr lang="it-IT" sz="1800" dirty="0"/>
              <a:t> </a:t>
            </a:r>
            <a:r>
              <a:rPr lang="it-IT" sz="1800" dirty="0" err="1"/>
              <a:t>using</a:t>
            </a:r>
            <a:r>
              <a:rPr lang="it-IT" sz="1800" dirty="0"/>
              <a:t> the </a:t>
            </a:r>
            <a:r>
              <a:rPr lang="it-IT" sz="1800" dirty="0" smtClean="0"/>
              <a:t>DOM:</a:t>
            </a:r>
          </a:p>
          <a:p>
            <a:endParaRPr lang="it-IT" sz="1800" dirty="0"/>
          </a:p>
          <a:p>
            <a:pPr marL="457200" lvl="1" indent="0">
              <a:buNone/>
            </a:pPr>
            <a:r>
              <a:rPr lang="it-IT" sz="1400" dirty="0">
                <a:hlinkClick r:id="rId2" tooltip="DOM/document.getElementById"/>
              </a:rPr>
              <a:t>document.getElementById</a:t>
            </a:r>
            <a:r>
              <a:rPr lang="it-IT" sz="1400" dirty="0"/>
              <a:t>(id)</a:t>
            </a:r>
          </a:p>
          <a:p>
            <a:pPr marL="457200" lvl="1" indent="0">
              <a:buNone/>
            </a:pPr>
            <a:r>
              <a:rPr lang="it-IT" sz="1400" dirty="0" err="1"/>
              <a:t>document.</a:t>
            </a:r>
            <a:r>
              <a:rPr lang="it-IT" sz="1400" dirty="0" err="1">
                <a:hlinkClick r:id="rId3" tooltip="DOM/element.getElementsByTagName"/>
              </a:rPr>
              <a:t>getElementsByTagName</a:t>
            </a:r>
            <a:r>
              <a:rPr lang="it-IT" sz="1400" dirty="0"/>
              <a:t>(</a:t>
            </a:r>
            <a:r>
              <a:rPr lang="it-IT" sz="1400" dirty="0" err="1"/>
              <a:t>name</a:t>
            </a:r>
            <a:r>
              <a:rPr lang="it-IT" sz="1400" dirty="0"/>
              <a:t>)</a:t>
            </a:r>
          </a:p>
          <a:p>
            <a:pPr marL="457200" lvl="1" indent="0">
              <a:buNone/>
            </a:pPr>
            <a:r>
              <a:rPr lang="it-IT" sz="1400" dirty="0">
                <a:hlinkClick r:id="rId4" tooltip="DOM/document.createElement"/>
              </a:rPr>
              <a:t>document.createElement</a:t>
            </a:r>
            <a:r>
              <a:rPr lang="it-IT" sz="1400" dirty="0"/>
              <a:t>(</a:t>
            </a:r>
            <a:r>
              <a:rPr lang="it-IT" sz="1400" dirty="0" err="1"/>
              <a:t>name</a:t>
            </a:r>
            <a:r>
              <a:rPr lang="it-IT" sz="1400" dirty="0"/>
              <a:t>)</a:t>
            </a:r>
          </a:p>
          <a:p>
            <a:pPr marL="457200" lvl="1" indent="0">
              <a:buNone/>
            </a:pPr>
            <a:r>
              <a:rPr lang="it-IT" sz="1400" dirty="0" err="1"/>
              <a:t>parentNode.</a:t>
            </a:r>
            <a:r>
              <a:rPr lang="it-IT" sz="1400" dirty="0" err="1">
                <a:hlinkClick r:id="rId5" tooltip="DOM/Node.appendChild"/>
              </a:rPr>
              <a:t>appendChild</a:t>
            </a:r>
            <a:r>
              <a:rPr lang="it-IT" sz="1400" dirty="0"/>
              <a:t>(</a:t>
            </a:r>
            <a:r>
              <a:rPr lang="it-IT" sz="1400" dirty="0" err="1"/>
              <a:t>node</a:t>
            </a:r>
            <a:r>
              <a:rPr lang="it-IT" sz="1400" dirty="0"/>
              <a:t>)</a:t>
            </a:r>
          </a:p>
          <a:p>
            <a:pPr marL="457200" lvl="1" indent="0">
              <a:buNone/>
            </a:pPr>
            <a:r>
              <a:rPr lang="it-IT" sz="1400" dirty="0" err="1"/>
              <a:t>element.</a:t>
            </a:r>
            <a:r>
              <a:rPr lang="it-IT" sz="1400" dirty="0" err="1">
                <a:hlinkClick r:id="rId6" tooltip="DOM/element.innerHTML"/>
              </a:rPr>
              <a:t>innerHTML</a:t>
            </a:r>
            <a:endParaRPr lang="it-IT" sz="1400" dirty="0"/>
          </a:p>
          <a:p>
            <a:pPr marL="457200" lvl="1" indent="0">
              <a:buNone/>
            </a:pPr>
            <a:r>
              <a:rPr lang="it-IT" sz="1400" dirty="0" err="1"/>
              <a:t>element.</a:t>
            </a:r>
            <a:r>
              <a:rPr lang="it-IT" sz="1400" dirty="0" err="1">
                <a:hlinkClick r:id="rId7" tooltip="DOM/element.style"/>
              </a:rPr>
              <a:t>style</a:t>
            </a:r>
            <a:r>
              <a:rPr lang="it-IT" sz="1400" dirty="0" err="1"/>
              <a:t>.left</a:t>
            </a:r>
            <a:endParaRPr lang="it-IT" sz="1400" dirty="0"/>
          </a:p>
          <a:p>
            <a:pPr marL="457200" lvl="1" indent="0">
              <a:buNone/>
            </a:pPr>
            <a:r>
              <a:rPr lang="it-IT" sz="1400" dirty="0" err="1"/>
              <a:t>element.</a:t>
            </a:r>
            <a:r>
              <a:rPr lang="it-IT" sz="1400" dirty="0" err="1">
                <a:hlinkClick r:id="rId8" tooltip="DOM/element.setAttribute"/>
              </a:rPr>
              <a:t>setAttribute</a:t>
            </a:r>
            <a:endParaRPr lang="it-IT" sz="1400" dirty="0"/>
          </a:p>
          <a:p>
            <a:pPr marL="457200" lvl="1" indent="0">
              <a:buNone/>
            </a:pPr>
            <a:r>
              <a:rPr lang="it-IT" sz="1400" dirty="0" err="1"/>
              <a:t>element.</a:t>
            </a:r>
            <a:r>
              <a:rPr lang="it-IT" sz="1400" dirty="0" err="1">
                <a:hlinkClick r:id="rId9" tooltip="DOM/element.getAttribute"/>
              </a:rPr>
              <a:t>getAttribute</a:t>
            </a:r>
            <a:endParaRPr lang="it-IT" sz="1400" dirty="0"/>
          </a:p>
          <a:p>
            <a:pPr marL="457200" lvl="1" indent="0">
              <a:buNone/>
            </a:pPr>
            <a:r>
              <a:rPr lang="it-IT" sz="1400" dirty="0" err="1"/>
              <a:t>element.</a:t>
            </a:r>
            <a:r>
              <a:rPr lang="it-IT" sz="1400" dirty="0" err="1">
                <a:hlinkClick r:id="rId10" tooltip="DOM/element.addEventListener"/>
              </a:rPr>
              <a:t>addEventListener</a:t>
            </a:r>
            <a:endParaRPr lang="it-IT" sz="1400" dirty="0"/>
          </a:p>
          <a:p>
            <a:pPr marL="457200" lvl="1" indent="0">
              <a:buNone/>
            </a:pPr>
            <a:r>
              <a:rPr lang="it-IT" sz="1400" dirty="0">
                <a:hlinkClick r:id="rId11" tooltip="DOM/window.content"/>
              </a:rPr>
              <a:t>window.content</a:t>
            </a:r>
            <a:endParaRPr lang="it-IT" sz="1400" dirty="0"/>
          </a:p>
          <a:p>
            <a:pPr marL="457200" lvl="1" indent="0">
              <a:buNone/>
            </a:pPr>
            <a:r>
              <a:rPr lang="it-IT" sz="1400" dirty="0">
                <a:hlinkClick r:id="rId12" tooltip="DOM/window.onload"/>
              </a:rPr>
              <a:t>window.onload</a:t>
            </a:r>
            <a:endParaRPr lang="it-IT" sz="1400" dirty="0"/>
          </a:p>
          <a:p>
            <a:pPr marL="457200" lvl="1" indent="0">
              <a:buNone/>
            </a:pPr>
            <a:r>
              <a:rPr lang="it-IT" sz="1400" dirty="0">
                <a:hlinkClick r:id="rId13" tooltip="DOM/window.dump"/>
              </a:rPr>
              <a:t>window.dump</a:t>
            </a:r>
            <a:endParaRPr lang="it-IT" sz="1400" dirty="0"/>
          </a:p>
          <a:p>
            <a:pPr marL="457200" lvl="1" indent="0">
              <a:buNone/>
            </a:pPr>
            <a:r>
              <a:rPr lang="it-IT" sz="1400" dirty="0">
                <a:hlinkClick r:id="rId14" tooltip="DOM/window.scrollTo"/>
              </a:rPr>
              <a:t>window.scrollTo</a:t>
            </a:r>
            <a:endParaRPr lang="it-IT" sz="1400" dirty="0"/>
          </a:p>
          <a:p>
            <a:endParaRPr lang="it-IT" dirty="0"/>
          </a:p>
        </p:txBody>
      </p:sp>
    </p:spTree>
    <p:extLst>
      <p:ext uri="{BB962C8B-B14F-4D97-AF65-F5344CB8AC3E}">
        <p14:creationId xmlns:p14="http://schemas.microsoft.com/office/powerpoint/2010/main" val="566575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45977"/>
          </a:xfrm>
        </p:spPr>
        <p:txBody>
          <a:bodyPr/>
          <a:lstStyle/>
          <a:p>
            <a:r>
              <a:rPr lang="it-IT" sz="2400" dirty="0" smtClean="0"/>
              <a:t>DOM </a:t>
            </a:r>
            <a:r>
              <a:rPr lang="it-IT" sz="2400" dirty="0" err="1" smtClean="0"/>
              <a:t>interfaces</a:t>
            </a:r>
            <a:endParaRPr lang="it-IT" sz="2400" dirty="0"/>
          </a:p>
        </p:txBody>
      </p:sp>
      <p:sp>
        <p:nvSpPr>
          <p:cNvPr id="3" name="Segnaposto contenuto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t-IT" dirty="0" smtClean="0"/>
              <a:t> </a:t>
            </a:r>
            <a:endParaRPr lang="it-IT" dirty="0"/>
          </a:p>
        </p:txBody>
      </p:sp>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l="1724" r="403" b="1951"/>
          <a:stretch/>
        </p:blipFill>
        <p:spPr>
          <a:xfrm>
            <a:off x="1383323" y="1274069"/>
            <a:ext cx="7303477" cy="5513593"/>
          </a:xfrm>
          <a:prstGeom prst="rect">
            <a:avLst/>
          </a:prstGeom>
        </p:spPr>
      </p:pic>
      <p:sp>
        <p:nvSpPr>
          <p:cNvPr id="5" name="Rettangolo 4"/>
          <p:cNvSpPr/>
          <p:nvPr/>
        </p:nvSpPr>
        <p:spPr>
          <a:xfrm>
            <a:off x="457200" y="1172308"/>
            <a:ext cx="8229600" cy="427892"/>
          </a:xfrm>
          <a:prstGeom prst="rect">
            <a:avLst/>
          </a:prstGeom>
          <a:noFill/>
          <a:ln w="9525">
            <a:solidFill>
              <a:srgbClr val="2F2B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031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6523" y="128953"/>
            <a:ext cx="8229600" cy="772869"/>
          </a:xfrm>
        </p:spPr>
        <p:txBody>
          <a:bodyPr/>
          <a:lstStyle/>
          <a:p>
            <a:r>
              <a:rPr lang="it-IT" sz="2400" dirty="0" smtClean="0"/>
              <a:t>DOM HTML </a:t>
            </a:r>
            <a:r>
              <a:rPr lang="it-IT" sz="2400" dirty="0" err="1" smtClean="0"/>
              <a:t>element</a:t>
            </a:r>
            <a:r>
              <a:rPr lang="it-IT" sz="2400" dirty="0" smtClean="0"/>
              <a:t> </a:t>
            </a:r>
            <a:r>
              <a:rPr lang="it-IT" sz="2400" dirty="0" err="1" smtClean="0"/>
              <a:t>interfaces</a:t>
            </a:r>
            <a:endParaRPr lang="it-IT" sz="2400" dirty="0"/>
          </a:p>
        </p:txBody>
      </p:sp>
      <p:sp>
        <p:nvSpPr>
          <p:cNvPr id="3" name="Segnaposto contenuto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t-IT" dirty="0" smtClean="0"/>
              <a:t> </a:t>
            </a:r>
            <a:endParaRPr lang="it-IT" dirty="0"/>
          </a:p>
        </p:txBody>
      </p:sp>
      <p:sp>
        <p:nvSpPr>
          <p:cNvPr id="5" name="CasellaDiTesto 4"/>
          <p:cNvSpPr txBox="1"/>
          <p:nvPr/>
        </p:nvSpPr>
        <p:spPr>
          <a:xfrm>
            <a:off x="6688899" y="5787609"/>
            <a:ext cx="1997901" cy="338554"/>
          </a:xfrm>
          <a:prstGeom prst="rect">
            <a:avLst/>
          </a:prstGeom>
          <a:noFill/>
        </p:spPr>
        <p:txBody>
          <a:bodyPr wrap="square" rtlCol="0">
            <a:spAutoFit/>
          </a:bodyPr>
          <a:lstStyle/>
          <a:p>
            <a:r>
              <a:rPr lang="it-IT" sz="1600" dirty="0" smtClean="0">
                <a:latin typeface="+mn-lt"/>
              </a:rPr>
              <a:t>And </a:t>
            </a:r>
            <a:r>
              <a:rPr lang="it-IT" sz="1600" dirty="0" err="1" smtClean="0">
                <a:latin typeface="+mn-lt"/>
              </a:rPr>
              <a:t>many</a:t>
            </a:r>
            <a:r>
              <a:rPr lang="it-IT" sz="1600" dirty="0" smtClean="0">
                <a:latin typeface="+mn-lt"/>
              </a:rPr>
              <a:t> </a:t>
            </a:r>
            <a:r>
              <a:rPr lang="it-IT" sz="1600" dirty="0" err="1" smtClean="0">
                <a:latin typeface="+mn-lt"/>
              </a:rPr>
              <a:t>others</a:t>
            </a:r>
            <a:r>
              <a:rPr lang="it-IT" sz="1600" dirty="0" smtClean="0">
                <a:latin typeface="+mn-lt"/>
              </a:rPr>
              <a:t>…</a:t>
            </a:r>
            <a:endParaRPr lang="it-IT" sz="1600" dirty="0">
              <a:latin typeface="+mn-lt"/>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46" y="1198255"/>
            <a:ext cx="4902530" cy="5313556"/>
          </a:xfrm>
          <a:prstGeom prst="rect">
            <a:avLst/>
          </a:prstGeom>
        </p:spPr>
      </p:pic>
    </p:spTree>
    <p:extLst>
      <p:ext uri="{BB962C8B-B14F-4D97-AF65-F5344CB8AC3E}">
        <p14:creationId xmlns:p14="http://schemas.microsoft.com/office/powerpoint/2010/main" val="2004137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Tahoma" charset="0"/>
              </a:defRPr>
            </a:lvl1pPr>
            <a:lvl2pPr marL="742950" indent="-285750">
              <a:defRPr sz="2400">
                <a:solidFill>
                  <a:schemeClr val="bg2"/>
                </a:solidFill>
                <a:latin typeface="Tahoma" charset="0"/>
              </a:defRPr>
            </a:lvl2pPr>
            <a:lvl3pPr marL="1143000" indent="-228600">
              <a:defRPr sz="2400">
                <a:solidFill>
                  <a:schemeClr val="bg2"/>
                </a:solidFill>
                <a:latin typeface="Tahoma" charset="0"/>
              </a:defRPr>
            </a:lvl3pPr>
            <a:lvl4pPr marL="1600200" indent="-228600">
              <a:defRPr sz="2400">
                <a:solidFill>
                  <a:schemeClr val="bg2"/>
                </a:solidFill>
                <a:latin typeface="Tahoma" charset="0"/>
              </a:defRPr>
            </a:lvl4pPr>
            <a:lvl5pPr marL="2057400" indent="-228600">
              <a:defRPr sz="2400">
                <a:solidFill>
                  <a:schemeClr val="bg2"/>
                </a:solidFill>
                <a:latin typeface="Tahoma"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defRPr>
            </a:lvl9pPr>
          </a:lstStyle>
          <a:p>
            <a:r>
              <a:rPr lang="en-US" altLang="it-IT" sz="1200">
                <a:latin typeface="Arial" charset="0"/>
              </a:rPr>
              <a:t>slide </a:t>
            </a:r>
            <a:fld id="{27E1185B-0283-744A-B53E-5467FECDC0BC}" type="slidenum">
              <a:rPr lang="en-US" altLang="it-IT" sz="1200">
                <a:latin typeface="Arial" charset="0"/>
              </a:rPr>
              <a:pPr/>
              <a:t>35</a:t>
            </a:fld>
            <a:endParaRPr lang="en-US" altLang="it-IT" sz="1200">
              <a:latin typeface="Arial" charset="0"/>
            </a:endParaRPr>
          </a:p>
        </p:txBody>
      </p:sp>
      <p:sp>
        <p:nvSpPr>
          <p:cNvPr id="14339" name="Rectangle 6"/>
          <p:cNvSpPr>
            <a:spLocks noGrp="1" noChangeArrowheads="1"/>
          </p:cNvSpPr>
          <p:nvPr>
            <p:ph type="title"/>
          </p:nvPr>
        </p:nvSpPr>
        <p:spPr>
          <a:xfrm>
            <a:off x="406400" y="228600"/>
            <a:ext cx="8051800" cy="914400"/>
          </a:xfrm>
        </p:spPr>
        <p:txBody>
          <a:bodyPr/>
          <a:lstStyle/>
          <a:p>
            <a:r>
              <a:rPr lang="en-US" altLang="it-IT" sz="2400" dirty="0"/>
              <a:t>Example 4: </a:t>
            </a:r>
            <a:r>
              <a:rPr lang="en-US" altLang="it-IT" sz="2400" dirty="0" smtClean="0"/>
              <a:t>Reading Properties</a:t>
            </a:r>
            <a:endParaRPr lang="en-US" altLang="it-IT" sz="2400" dirty="0"/>
          </a:p>
        </p:txBody>
      </p:sp>
      <p:sp>
        <p:nvSpPr>
          <p:cNvPr id="24580" name="Rectangle 7"/>
          <p:cNvSpPr>
            <a:spLocks noGrp="1" noChangeArrowheads="1"/>
          </p:cNvSpPr>
          <p:nvPr>
            <p:ph type="body" idx="1"/>
          </p:nvPr>
        </p:nvSpPr>
        <p:spPr>
          <a:xfrm>
            <a:off x="457200" y="1159930"/>
            <a:ext cx="8610600" cy="4876800"/>
          </a:xfrm>
        </p:spPr>
        <p:txBody>
          <a:bodyPr/>
          <a:lstStyle/>
          <a:p>
            <a:r>
              <a:rPr lang="en-US" altLang="it-IT" sz="1800" dirty="0"/>
              <a:t>Sample script</a:t>
            </a:r>
          </a:p>
          <a:p>
            <a:endParaRPr lang="en-US" altLang="it-IT" sz="1800" dirty="0"/>
          </a:p>
          <a:p>
            <a:endParaRPr lang="en-US" altLang="it-IT" sz="1800" dirty="0"/>
          </a:p>
          <a:p>
            <a:endParaRPr lang="en-US" altLang="it-IT" sz="1800" dirty="0"/>
          </a:p>
          <a:p>
            <a:endParaRPr lang="en-US" altLang="it-IT" sz="1800" dirty="0" smtClean="0"/>
          </a:p>
          <a:p>
            <a:endParaRPr lang="en-US" altLang="it-IT" sz="1800" dirty="0"/>
          </a:p>
          <a:p>
            <a:endParaRPr lang="en-US" altLang="it-IT" sz="1800" dirty="0" smtClean="0"/>
          </a:p>
          <a:p>
            <a:endParaRPr lang="en-US" altLang="it-IT" sz="1600" dirty="0"/>
          </a:p>
          <a:p>
            <a:pPr lvl="1">
              <a:spcBef>
                <a:spcPts val="0"/>
              </a:spcBef>
            </a:pPr>
            <a:r>
              <a:rPr lang="en-US" altLang="it-IT" sz="1600" dirty="0"/>
              <a:t>Example 1 returns "</a:t>
            </a:r>
            <a:r>
              <a:rPr lang="en-US" altLang="it-IT" sz="1600" dirty="0" err="1"/>
              <a:t>ul</a:t>
            </a:r>
            <a:r>
              <a:rPr lang="en-US" altLang="it-IT" sz="1600" dirty="0"/>
              <a:t>"</a:t>
            </a:r>
          </a:p>
          <a:p>
            <a:pPr lvl="1">
              <a:spcBef>
                <a:spcPts val="0"/>
              </a:spcBef>
            </a:pPr>
            <a:r>
              <a:rPr lang="en-US" altLang="it-IT" sz="1600" dirty="0"/>
              <a:t>Example 2 returns "null"</a:t>
            </a:r>
          </a:p>
          <a:p>
            <a:pPr lvl="1">
              <a:spcBef>
                <a:spcPts val="0"/>
              </a:spcBef>
            </a:pPr>
            <a:r>
              <a:rPr lang="en-US" altLang="it-IT" sz="1600" dirty="0"/>
              <a:t>Example 3 returns "li"</a:t>
            </a:r>
          </a:p>
          <a:p>
            <a:pPr lvl="1">
              <a:spcBef>
                <a:spcPts val="0"/>
              </a:spcBef>
            </a:pPr>
            <a:r>
              <a:rPr lang="en-US" altLang="it-IT" sz="1600" dirty="0"/>
              <a:t>Example 4 returns "</a:t>
            </a:r>
            <a:r>
              <a:rPr lang="en-US" altLang="it-IT" sz="1600" dirty="0" smtClean="0"/>
              <a:t>text” A </a:t>
            </a:r>
            <a:r>
              <a:rPr lang="en-US" altLang="it-IT" sz="1600" dirty="0"/>
              <a:t>text node below the "li" which holds the actual text data as its value</a:t>
            </a:r>
          </a:p>
          <a:p>
            <a:pPr lvl="1">
              <a:spcBef>
                <a:spcPts val="0"/>
              </a:spcBef>
            </a:pPr>
            <a:r>
              <a:rPr lang="en-US" altLang="it-IT" sz="1600" dirty="0"/>
              <a:t>Example 5 returns " Item 1 " </a:t>
            </a:r>
          </a:p>
        </p:txBody>
      </p:sp>
      <p:sp>
        <p:nvSpPr>
          <p:cNvPr id="24581" name="Rectangle 4"/>
          <p:cNvSpPr>
            <a:spLocks noChangeArrowheads="1"/>
          </p:cNvSpPr>
          <p:nvPr/>
        </p:nvSpPr>
        <p:spPr bwMode="auto">
          <a:xfrm>
            <a:off x="457200" y="1540473"/>
            <a:ext cx="6350000" cy="1981200"/>
          </a:xfrm>
          <a:prstGeom prst="rect">
            <a:avLst/>
          </a:prstGeom>
          <a:solidFill>
            <a:schemeClr val="bg1">
              <a:lumMod val="95000"/>
            </a:schemeClr>
          </a:solidFill>
          <a:ln w="9525">
            <a:noFill/>
            <a:miter lim="800000"/>
            <a:headEnd/>
            <a:tailEnd/>
          </a:ln>
        </p:spPr>
        <p:txBody>
          <a:bodyPr wrap="none" anchor="ctr"/>
          <a:lstStyle/>
          <a:p>
            <a:pPr marL="742950" lvl="1" indent="-285750">
              <a:spcBef>
                <a:spcPts val="0"/>
              </a:spcBef>
              <a:spcAft>
                <a:spcPts val="0"/>
              </a:spcAft>
              <a:buFont typeface=".HelveticaNeueDeskInterface-Regular" charset="-120"/>
              <a:buChar char="-"/>
              <a:defRPr/>
            </a:pPr>
            <a:r>
              <a:rPr kumimoji="1" lang="en-US" sz="1800" dirty="0">
                <a:solidFill>
                  <a:schemeClr val="tx1"/>
                </a:solidFill>
                <a:latin typeface="+mn-lt"/>
                <a:cs typeface="Tahoma" pitchFamily="34" charset="0"/>
              </a:rPr>
              <a:t>1. </a:t>
            </a:r>
            <a:r>
              <a:rPr kumimoji="1" lang="en-US" sz="1600" dirty="0" err="1">
                <a:solidFill>
                  <a:schemeClr val="tx1"/>
                </a:solidFill>
                <a:latin typeface="+mn-lt"/>
                <a:cs typeface="Tahoma" pitchFamily="34" charset="0"/>
              </a:rPr>
              <a:t>document.getElementById</a:t>
            </a:r>
            <a:r>
              <a:rPr kumimoji="1" lang="en-US" sz="1600" dirty="0">
                <a:solidFill>
                  <a:schemeClr val="tx1"/>
                </a:solidFill>
                <a:latin typeface="+mn-lt"/>
                <a:cs typeface="Tahoma" pitchFamily="34" charset="0"/>
              </a:rPr>
              <a:t>('t1').</a:t>
            </a:r>
            <a:r>
              <a:rPr kumimoji="1" lang="en-US" sz="1600" dirty="0" err="1">
                <a:solidFill>
                  <a:schemeClr val="tx1"/>
                </a:solidFill>
                <a:latin typeface="+mn-lt"/>
                <a:cs typeface="Tahoma" pitchFamily="34" charset="0"/>
              </a:rPr>
              <a:t>nodeName</a:t>
            </a:r>
            <a:endParaRPr kumimoji="1" lang="en-US" sz="1600" dirty="0">
              <a:solidFill>
                <a:schemeClr val="tx1"/>
              </a:solidFill>
              <a:latin typeface="+mn-lt"/>
              <a:cs typeface="Tahoma" pitchFamily="34" charset="0"/>
            </a:endParaRPr>
          </a:p>
          <a:p>
            <a:pPr marL="742950" lvl="1" indent="-285750">
              <a:spcBef>
                <a:spcPts val="0"/>
              </a:spcBef>
              <a:spcAft>
                <a:spcPts val="0"/>
              </a:spcAft>
              <a:buFont typeface=".HelveticaNeueDeskInterface-Regular" charset="-120"/>
              <a:buChar char="-"/>
              <a:defRPr/>
            </a:pPr>
            <a:r>
              <a:rPr kumimoji="1" lang="en-US" sz="1600" dirty="0">
                <a:solidFill>
                  <a:schemeClr val="tx1"/>
                </a:solidFill>
                <a:latin typeface="+mn-lt"/>
                <a:cs typeface="Tahoma" pitchFamily="34" charset="0"/>
              </a:rPr>
              <a:t>2. </a:t>
            </a:r>
            <a:r>
              <a:rPr kumimoji="1" lang="en-US" sz="1600" dirty="0" err="1">
                <a:solidFill>
                  <a:schemeClr val="tx1"/>
                </a:solidFill>
                <a:latin typeface="+mn-lt"/>
                <a:cs typeface="Tahoma" pitchFamily="34" charset="0"/>
              </a:rPr>
              <a:t>document.getElementById</a:t>
            </a:r>
            <a:r>
              <a:rPr kumimoji="1" lang="en-US" sz="1600" dirty="0">
                <a:solidFill>
                  <a:schemeClr val="tx1"/>
                </a:solidFill>
                <a:latin typeface="+mn-lt"/>
                <a:cs typeface="Tahoma" pitchFamily="34" charset="0"/>
              </a:rPr>
              <a:t>('t1').</a:t>
            </a:r>
            <a:r>
              <a:rPr kumimoji="1" lang="en-US" sz="1600" dirty="0" err="1">
                <a:solidFill>
                  <a:schemeClr val="tx1"/>
                </a:solidFill>
                <a:latin typeface="+mn-lt"/>
                <a:cs typeface="Tahoma" pitchFamily="34" charset="0"/>
              </a:rPr>
              <a:t>nodeValue</a:t>
            </a:r>
            <a:endParaRPr kumimoji="1" lang="en-US" sz="1600" dirty="0">
              <a:solidFill>
                <a:schemeClr val="tx1"/>
              </a:solidFill>
              <a:latin typeface="+mn-lt"/>
              <a:cs typeface="Tahoma" pitchFamily="34" charset="0"/>
            </a:endParaRPr>
          </a:p>
          <a:p>
            <a:pPr marL="742950" lvl="1" indent="-285750">
              <a:spcBef>
                <a:spcPts val="0"/>
              </a:spcBef>
              <a:spcAft>
                <a:spcPts val="0"/>
              </a:spcAft>
              <a:buFont typeface=".HelveticaNeueDeskInterface-Regular" charset="-120"/>
              <a:buChar char="-"/>
              <a:defRPr/>
            </a:pPr>
            <a:r>
              <a:rPr kumimoji="1" lang="en-US" sz="1600" dirty="0">
                <a:solidFill>
                  <a:schemeClr val="tx1"/>
                </a:solidFill>
                <a:latin typeface="+mn-lt"/>
                <a:cs typeface="Tahoma" pitchFamily="34" charset="0"/>
              </a:rPr>
              <a:t>3. </a:t>
            </a:r>
            <a:r>
              <a:rPr kumimoji="1" lang="en-US" sz="1600" dirty="0" err="1">
                <a:solidFill>
                  <a:schemeClr val="tx1"/>
                </a:solidFill>
                <a:latin typeface="+mn-lt"/>
                <a:cs typeface="Tahoma" pitchFamily="34" charset="0"/>
              </a:rPr>
              <a:t>document.getElementById</a:t>
            </a:r>
            <a:r>
              <a:rPr kumimoji="1" lang="en-US" sz="1600" dirty="0">
                <a:solidFill>
                  <a:schemeClr val="tx1"/>
                </a:solidFill>
                <a:latin typeface="+mn-lt"/>
                <a:cs typeface="Tahoma" pitchFamily="34" charset="0"/>
              </a:rPr>
              <a:t>('t1').</a:t>
            </a:r>
            <a:r>
              <a:rPr kumimoji="1" lang="en-US" sz="1600" dirty="0" err="1">
                <a:solidFill>
                  <a:schemeClr val="tx1"/>
                </a:solidFill>
                <a:latin typeface="+mn-lt"/>
                <a:cs typeface="Tahoma" pitchFamily="34" charset="0"/>
              </a:rPr>
              <a:t>firstChild.nodeName</a:t>
            </a:r>
            <a:endParaRPr kumimoji="1" lang="en-US" sz="1600" dirty="0">
              <a:solidFill>
                <a:schemeClr val="tx1"/>
              </a:solidFill>
              <a:latin typeface="+mn-lt"/>
              <a:cs typeface="Tahoma" pitchFamily="34" charset="0"/>
            </a:endParaRPr>
          </a:p>
          <a:p>
            <a:pPr marL="742950" lvl="1" indent="-285750">
              <a:spcBef>
                <a:spcPts val="0"/>
              </a:spcBef>
              <a:spcAft>
                <a:spcPts val="0"/>
              </a:spcAft>
              <a:buFont typeface=".HelveticaNeueDeskInterface-Regular" charset="-120"/>
              <a:buChar char="-"/>
              <a:defRPr/>
            </a:pPr>
            <a:r>
              <a:rPr kumimoji="1" lang="en-US" sz="1600" dirty="0">
                <a:solidFill>
                  <a:schemeClr val="tx1"/>
                </a:solidFill>
                <a:latin typeface="+mn-lt"/>
                <a:cs typeface="Tahoma" pitchFamily="34" charset="0"/>
              </a:rPr>
              <a:t>4. </a:t>
            </a:r>
            <a:r>
              <a:rPr kumimoji="1" lang="en-US" sz="1600" dirty="0" err="1">
                <a:solidFill>
                  <a:schemeClr val="tx1"/>
                </a:solidFill>
                <a:latin typeface="+mn-lt"/>
                <a:cs typeface="Tahoma" pitchFamily="34" charset="0"/>
              </a:rPr>
              <a:t>document.getElementById</a:t>
            </a:r>
            <a:r>
              <a:rPr kumimoji="1" lang="en-US" sz="1600" dirty="0">
                <a:solidFill>
                  <a:schemeClr val="tx1"/>
                </a:solidFill>
                <a:latin typeface="+mn-lt"/>
                <a:cs typeface="Tahoma" pitchFamily="34" charset="0"/>
              </a:rPr>
              <a:t>('t1').</a:t>
            </a:r>
            <a:r>
              <a:rPr kumimoji="1" lang="en-US" sz="1600" dirty="0" err="1">
                <a:solidFill>
                  <a:schemeClr val="tx1"/>
                </a:solidFill>
                <a:latin typeface="+mn-lt"/>
                <a:cs typeface="Tahoma" pitchFamily="34" charset="0"/>
              </a:rPr>
              <a:t>firstChild.firstChild.nodeName</a:t>
            </a:r>
            <a:endParaRPr kumimoji="1" lang="en-US" sz="1600" dirty="0">
              <a:solidFill>
                <a:schemeClr val="tx1"/>
              </a:solidFill>
              <a:latin typeface="+mn-lt"/>
              <a:cs typeface="Tahoma" pitchFamily="34" charset="0"/>
            </a:endParaRPr>
          </a:p>
          <a:p>
            <a:pPr marL="742950" lvl="1" indent="-285750">
              <a:spcBef>
                <a:spcPts val="0"/>
              </a:spcBef>
              <a:spcAft>
                <a:spcPts val="0"/>
              </a:spcAft>
              <a:buFont typeface=".HelveticaNeueDeskInterface-Regular" charset="-120"/>
              <a:buChar char="-"/>
              <a:defRPr/>
            </a:pPr>
            <a:r>
              <a:rPr kumimoji="1" lang="en-US" sz="1600" dirty="0">
                <a:solidFill>
                  <a:schemeClr val="tx1"/>
                </a:solidFill>
                <a:latin typeface="+mn-lt"/>
                <a:cs typeface="Tahoma" pitchFamily="34" charset="0"/>
              </a:rPr>
              <a:t>5. </a:t>
            </a:r>
            <a:r>
              <a:rPr kumimoji="1" lang="en-US" sz="1600" dirty="0" err="1">
                <a:solidFill>
                  <a:schemeClr val="tx1"/>
                </a:solidFill>
                <a:latin typeface="+mn-lt"/>
                <a:cs typeface="Tahoma" pitchFamily="34" charset="0"/>
              </a:rPr>
              <a:t>document.getElementById</a:t>
            </a:r>
            <a:r>
              <a:rPr kumimoji="1" lang="en-US" sz="1600" dirty="0">
                <a:solidFill>
                  <a:schemeClr val="tx1"/>
                </a:solidFill>
                <a:latin typeface="+mn-lt"/>
                <a:cs typeface="Tahoma" pitchFamily="34" charset="0"/>
              </a:rPr>
              <a:t>('t1').</a:t>
            </a:r>
            <a:r>
              <a:rPr kumimoji="1" lang="en-US" sz="1600" dirty="0" err="1">
                <a:solidFill>
                  <a:schemeClr val="tx1"/>
                </a:solidFill>
                <a:latin typeface="+mn-lt"/>
                <a:cs typeface="Tahoma" pitchFamily="34" charset="0"/>
              </a:rPr>
              <a:t>firstChild.firstChild.nodeValue</a:t>
            </a:r>
            <a:endParaRPr kumimoji="1" lang="en-US" sz="1600" dirty="0">
              <a:solidFill>
                <a:schemeClr val="tx1"/>
              </a:solidFill>
              <a:latin typeface="+mn-lt"/>
              <a:cs typeface="Tahoma" pitchFamily="34" charset="0"/>
            </a:endParaRPr>
          </a:p>
        </p:txBody>
      </p:sp>
      <p:sp>
        <p:nvSpPr>
          <p:cNvPr id="6" name="Rectangle 6"/>
          <p:cNvSpPr>
            <a:spLocks noChangeArrowheads="1"/>
          </p:cNvSpPr>
          <p:nvPr/>
        </p:nvSpPr>
        <p:spPr bwMode="auto">
          <a:xfrm>
            <a:off x="6886222" y="1540473"/>
            <a:ext cx="1800578" cy="1039283"/>
          </a:xfrm>
          <a:prstGeom prst="rect">
            <a:avLst/>
          </a:prstGeom>
          <a:solidFill>
            <a:schemeClr val="bg1">
              <a:lumMod val="85000"/>
            </a:schemeClr>
          </a:solidFill>
          <a:ln w="9525">
            <a:noFill/>
            <a:miter lim="800000"/>
            <a:headEnd/>
            <a:tailEnd/>
          </a:ln>
        </p:spPr>
        <p:txBody>
          <a:bodyPr wrap="none" anchor="ctr"/>
          <a:lstStyle/>
          <a:p>
            <a:pPr>
              <a:buFontTx/>
              <a:buNone/>
              <a:defRPr/>
            </a:pPr>
            <a:r>
              <a:rPr lang="en-US" sz="1600" dirty="0">
                <a:solidFill>
                  <a:schemeClr val="tx1"/>
                </a:solidFill>
                <a:latin typeface="+mn-lt"/>
              </a:rPr>
              <a:t>&lt;</a:t>
            </a:r>
            <a:r>
              <a:rPr lang="en-US" sz="1600" dirty="0" err="1">
                <a:solidFill>
                  <a:schemeClr val="tx1"/>
                </a:solidFill>
                <a:latin typeface="+mn-lt"/>
              </a:rPr>
              <a:t>ul</a:t>
            </a:r>
            <a:r>
              <a:rPr lang="en-US" sz="1600" dirty="0">
                <a:solidFill>
                  <a:schemeClr val="tx1"/>
                </a:solidFill>
                <a:latin typeface="+mn-lt"/>
              </a:rPr>
              <a:t> id="t1"&gt;</a:t>
            </a:r>
          </a:p>
          <a:p>
            <a:pPr>
              <a:buFontTx/>
              <a:buNone/>
              <a:defRPr/>
            </a:pPr>
            <a:r>
              <a:rPr lang="en-US" sz="1600" dirty="0">
                <a:solidFill>
                  <a:schemeClr val="tx1"/>
                </a:solidFill>
                <a:latin typeface="+mn-lt"/>
              </a:rPr>
              <a:t>&lt;</a:t>
            </a:r>
            <a:r>
              <a:rPr lang="en-US" sz="1600" dirty="0" err="1">
                <a:solidFill>
                  <a:schemeClr val="tx1"/>
                </a:solidFill>
                <a:latin typeface="+mn-lt"/>
              </a:rPr>
              <a:t>li</a:t>
            </a:r>
            <a:r>
              <a:rPr lang="en-US" sz="1600" dirty="0">
                <a:solidFill>
                  <a:schemeClr val="tx1"/>
                </a:solidFill>
                <a:latin typeface="+mn-lt"/>
              </a:rPr>
              <a:t>&gt; Item 1 &lt;/</a:t>
            </a:r>
            <a:r>
              <a:rPr lang="en-US" sz="1600" dirty="0" err="1">
                <a:solidFill>
                  <a:schemeClr val="tx1"/>
                </a:solidFill>
                <a:latin typeface="+mn-lt"/>
              </a:rPr>
              <a:t>li</a:t>
            </a:r>
            <a:r>
              <a:rPr lang="en-US" sz="1600" dirty="0">
                <a:solidFill>
                  <a:schemeClr val="tx1"/>
                </a:solidFill>
                <a:latin typeface="+mn-lt"/>
              </a:rPr>
              <a:t>&gt;</a:t>
            </a:r>
          </a:p>
          <a:p>
            <a:pPr>
              <a:buFontTx/>
              <a:buNone/>
              <a:defRPr/>
            </a:pPr>
            <a:r>
              <a:rPr lang="en-US" sz="1600" dirty="0">
                <a:solidFill>
                  <a:schemeClr val="tx1"/>
                </a:solidFill>
                <a:latin typeface="+mn-lt"/>
              </a:rPr>
              <a:t>&lt;/</a:t>
            </a:r>
            <a:r>
              <a:rPr lang="en-US" sz="1600" dirty="0" err="1">
                <a:solidFill>
                  <a:schemeClr val="tx1"/>
                </a:solidFill>
                <a:latin typeface="+mn-lt"/>
              </a:rPr>
              <a:t>ul</a:t>
            </a:r>
            <a:r>
              <a:rPr lang="en-US" sz="1600" dirty="0">
                <a:solidFill>
                  <a:schemeClr val="tx1"/>
                </a:solidFill>
                <a:latin typeface="+mn-lt"/>
              </a:rPr>
              <a:t>&gt;</a:t>
            </a:r>
          </a:p>
        </p:txBody>
      </p:sp>
      <p:sp>
        <p:nvSpPr>
          <p:cNvPr id="14343" name="Text Box 4"/>
          <p:cNvSpPr txBox="1">
            <a:spLocks noChangeArrowheads="1"/>
          </p:cNvSpPr>
          <p:nvPr/>
        </p:nvSpPr>
        <p:spPr bwMode="auto">
          <a:xfrm>
            <a:off x="6807200" y="1159930"/>
            <a:ext cx="22352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a:spAutoFit/>
          </a:bodyPr>
          <a:lstStyle>
            <a:lvl1pPr>
              <a:defRPr sz="2400">
                <a:solidFill>
                  <a:schemeClr val="bg2"/>
                </a:solidFill>
                <a:latin typeface="Tahoma" charset="0"/>
              </a:defRPr>
            </a:lvl1pPr>
            <a:lvl2pPr marL="742950" indent="-285750">
              <a:defRPr sz="2400">
                <a:solidFill>
                  <a:schemeClr val="bg2"/>
                </a:solidFill>
                <a:latin typeface="Tahoma" charset="0"/>
              </a:defRPr>
            </a:lvl2pPr>
            <a:lvl3pPr marL="1143000" indent="-228600">
              <a:defRPr sz="2400">
                <a:solidFill>
                  <a:schemeClr val="bg2"/>
                </a:solidFill>
                <a:latin typeface="Tahoma" charset="0"/>
              </a:defRPr>
            </a:lvl3pPr>
            <a:lvl4pPr marL="1600200" indent="-228600">
              <a:defRPr sz="2400">
                <a:solidFill>
                  <a:schemeClr val="bg2"/>
                </a:solidFill>
                <a:latin typeface="Tahoma" charset="0"/>
              </a:defRPr>
            </a:lvl4pPr>
            <a:lvl5pPr marL="2057400" indent="-228600">
              <a:defRPr sz="2400">
                <a:solidFill>
                  <a:schemeClr val="bg2"/>
                </a:solidFill>
                <a:latin typeface="Tahoma"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defRPr>
            </a:lvl9pPr>
          </a:lstStyle>
          <a:p>
            <a:pPr>
              <a:lnSpc>
                <a:spcPct val="90000"/>
              </a:lnSpc>
              <a:spcBef>
                <a:spcPct val="50000"/>
              </a:spcBef>
              <a:buFontTx/>
              <a:buNone/>
            </a:pPr>
            <a:r>
              <a:rPr lang="en-US" altLang="it-IT" sz="1800" dirty="0">
                <a:solidFill>
                  <a:schemeClr val="tx1"/>
                </a:solidFill>
                <a:latin typeface="+mn-lt"/>
              </a:rPr>
              <a:t>Sample HTML</a:t>
            </a:r>
          </a:p>
        </p:txBody>
      </p:sp>
    </p:spTree>
    <p:extLst>
      <p:ext uri="{BB962C8B-B14F-4D97-AF65-F5344CB8AC3E}">
        <p14:creationId xmlns:p14="http://schemas.microsoft.com/office/powerpoint/2010/main" val="1514715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Tahoma" charset="0"/>
              </a:defRPr>
            </a:lvl1pPr>
            <a:lvl2pPr marL="742950" indent="-285750">
              <a:defRPr sz="2400">
                <a:solidFill>
                  <a:schemeClr val="bg2"/>
                </a:solidFill>
                <a:latin typeface="Tahoma" charset="0"/>
              </a:defRPr>
            </a:lvl2pPr>
            <a:lvl3pPr marL="1143000" indent="-228600">
              <a:defRPr sz="2400">
                <a:solidFill>
                  <a:schemeClr val="bg2"/>
                </a:solidFill>
                <a:latin typeface="Tahoma" charset="0"/>
              </a:defRPr>
            </a:lvl3pPr>
            <a:lvl4pPr marL="1600200" indent="-228600">
              <a:defRPr sz="2400">
                <a:solidFill>
                  <a:schemeClr val="bg2"/>
                </a:solidFill>
                <a:latin typeface="Tahoma" charset="0"/>
              </a:defRPr>
            </a:lvl4pPr>
            <a:lvl5pPr marL="2057400" indent="-228600">
              <a:defRPr sz="2400">
                <a:solidFill>
                  <a:schemeClr val="bg2"/>
                </a:solidFill>
                <a:latin typeface="Tahoma"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defRPr>
            </a:lvl9pPr>
          </a:lstStyle>
          <a:p>
            <a:r>
              <a:rPr lang="en-US" altLang="it-IT" sz="1200">
                <a:latin typeface="Arial" charset="0"/>
              </a:rPr>
              <a:t>slide </a:t>
            </a:r>
            <a:fld id="{C19646B7-E8EE-8F41-8A75-87F16593E1E2}" type="slidenum">
              <a:rPr lang="en-US" altLang="it-IT" sz="1200">
                <a:latin typeface="Arial" charset="0"/>
              </a:rPr>
              <a:pPr/>
              <a:t>36</a:t>
            </a:fld>
            <a:endParaRPr lang="en-US" altLang="it-IT" sz="1200">
              <a:latin typeface="Arial" charset="0"/>
            </a:endParaRPr>
          </a:p>
        </p:txBody>
      </p:sp>
      <p:sp>
        <p:nvSpPr>
          <p:cNvPr id="11267" name="Rectangle 6"/>
          <p:cNvSpPr>
            <a:spLocks noGrp="1" noChangeArrowheads="1"/>
          </p:cNvSpPr>
          <p:nvPr>
            <p:ph type="title"/>
          </p:nvPr>
        </p:nvSpPr>
        <p:spPr/>
        <p:txBody>
          <a:bodyPr/>
          <a:lstStyle/>
          <a:p>
            <a:r>
              <a:rPr lang="en-US" altLang="it-IT" sz="2400" dirty="0"/>
              <a:t>Example </a:t>
            </a:r>
            <a:r>
              <a:rPr lang="en-US" altLang="it-IT" sz="2400" dirty="0" smtClean="0"/>
              <a:t>4: </a:t>
            </a:r>
            <a:r>
              <a:rPr lang="en-US" altLang="it-IT" sz="2400" dirty="0"/>
              <a:t>Page Manipulation</a:t>
            </a:r>
          </a:p>
        </p:txBody>
      </p:sp>
      <p:sp>
        <p:nvSpPr>
          <p:cNvPr id="11268" name="Rectangle 7"/>
          <p:cNvSpPr>
            <a:spLocks noGrp="1" noChangeArrowheads="1"/>
          </p:cNvSpPr>
          <p:nvPr>
            <p:ph type="body" idx="1"/>
          </p:nvPr>
        </p:nvSpPr>
        <p:spPr/>
        <p:txBody>
          <a:bodyPr/>
          <a:lstStyle/>
          <a:p>
            <a:r>
              <a:rPr lang="en-US" altLang="it-IT" sz="1800" dirty="0"/>
              <a:t>Some possibilities</a:t>
            </a:r>
          </a:p>
          <a:p>
            <a:pPr lvl="1"/>
            <a:r>
              <a:rPr lang="en-US" altLang="it-IT" sz="1600" dirty="0" err="1"/>
              <a:t>createElement</a:t>
            </a:r>
            <a:r>
              <a:rPr lang="en-US" altLang="it-IT" sz="1600" dirty="0"/>
              <a:t>(</a:t>
            </a:r>
            <a:r>
              <a:rPr lang="en-US" altLang="it-IT" sz="1600" dirty="0" err="1"/>
              <a:t>elementName</a:t>
            </a:r>
            <a:r>
              <a:rPr lang="en-US" altLang="it-IT" sz="1600" dirty="0"/>
              <a:t>)</a:t>
            </a:r>
          </a:p>
          <a:p>
            <a:pPr lvl="1"/>
            <a:r>
              <a:rPr lang="en-US" altLang="it-IT" sz="1600" dirty="0" err="1"/>
              <a:t>createTextNode</a:t>
            </a:r>
            <a:r>
              <a:rPr lang="en-US" altLang="it-IT" sz="1600" dirty="0"/>
              <a:t>(text)</a:t>
            </a:r>
          </a:p>
          <a:p>
            <a:pPr lvl="1"/>
            <a:r>
              <a:rPr lang="en-US" altLang="it-IT" sz="1600" dirty="0" err="1"/>
              <a:t>appendChild</a:t>
            </a:r>
            <a:r>
              <a:rPr lang="en-US" altLang="it-IT" sz="1600" dirty="0"/>
              <a:t>(</a:t>
            </a:r>
            <a:r>
              <a:rPr lang="en-US" altLang="it-IT" sz="1600" dirty="0" err="1"/>
              <a:t>newChild</a:t>
            </a:r>
            <a:r>
              <a:rPr lang="en-US" altLang="it-IT" sz="1600" dirty="0"/>
              <a:t>)</a:t>
            </a:r>
          </a:p>
          <a:p>
            <a:pPr lvl="1"/>
            <a:r>
              <a:rPr lang="en-US" altLang="it-IT" sz="1600" dirty="0" err="1"/>
              <a:t>removeChild</a:t>
            </a:r>
            <a:r>
              <a:rPr lang="en-US" altLang="it-IT" sz="1600" dirty="0"/>
              <a:t>(node</a:t>
            </a:r>
            <a:r>
              <a:rPr lang="en-US" altLang="it-IT" sz="1600" dirty="0" smtClean="0"/>
              <a:t>)</a:t>
            </a:r>
          </a:p>
          <a:p>
            <a:pPr lvl="1"/>
            <a:endParaRPr lang="en-US" altLang="it-IT" sz="1600" dirty="0"/>
          </a:p>
          <a:p>
            <a:r>
              <a:rPr lang="en-US" altLang="it-IT" sz="1800" dirty="0"/>
              <a:t>Example: add a new list item</a:t>
            </a:r>
          </a:p>
        </p:txBody>
      </p:sp>
      <p:sp>
        <p:nvSpPr>
          <p:cNvPr id="11269" name="Rectangle 4"/>
          <p:cNvSpPr>
            <a:spLocks noChangeArrowheads="1"/>
          </p:cNvSpPr>
          <p:nvPr/>
        </p:nvSpPr>
        <p:spPr bwMode="auto">
          <a:xfrm>
            <a:off x="843272" y="3417660"/>
            <a:ext cx="4580906" cy="1882398"/>
          </a:xfrm>
          <a:prstGeom prst="rect">
            <a:avLst/>
          </a:prstGeom>
          <a:noFill/>
          <a:ln w="9525">
            <a:noFill/>
            <a:miter lim="800000"/>
            <a:headEnd/>
            <a:tailEnd/>
          </a:ln>
        </p:spPr>
        <p:txBody>
          <a:bodyPr wrap="none" anchor="ctr"/>
          <a:lstStyle>
            <a:lvl1pPr>
              <a:defRPr sz="2400">
                <a:solidFill>
                  <a:schemeClr val="bg2"/>
                </a:solidFill>
                <a:latin typeface="Tahoma" charset="0"/>
              </a:defRPr>
            </a:lvl1pPr>
            <a:lvl2pPr marL="742950" indent="-285750">
              <a:defRPr sz="2400">
                <a:solidFill>
                  <a:schemeClr val="bg2"/>
                </a:solidFill>
                <a:latin typeface="Tahoma" charset="0"/>
              </a:defRPr>
            </a:lvl2pPr>
            <a:lvl3pPr marL="1143000" indent="-228600">
              <a:defRPr sz="2400">
                <a:solidFill>
                  <a:schemeClr val="bg2"/>
                </a:solidFill>
                <a:latin typeface="Tahoma" charset="0"/>
              </a:defRPr>
            </a:lvl3pPr>
            <a:lvl4pPr marL="1600200" indent="-228600">
              <a:defRPr sz="2400">
                <a:solidFill>
                  <a:schemeClr val="bg2"/>
                </a:solidFill>
                <a:latin typeface="Tahoma" charset="0"/>
              </a:defRPr>
            </a:lvl4pPr>
            <a:lvl5pPr marL="2057400" indent="-228600">
              <a:defRPr sz="2400">
                <a:solidFill>
                  <a:schemeClr val="bg2"/>
                </a:solidFill>
                <a:latin typeface="Tahoma"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defRPr>
            </a:lvl9pPr>
          </a:lstStyle>
          <a:p>
            <a:pPr>
              <a:spcBef>
                <a:spcPts val="0"/>
              </a:spcBef>
              <a:spcAft>
                <a:spcPts val="0"/>
              </a:spcAft>
              <a:buFontTx/>
              <a:buNone/>
            </a:pPr>
            <a:r>
              <a:rPr lang="en-US" altLang="it-IT" sz="1600" dirty="0" err="1" smtClean="0">
                <a:solidFill>
                  <a:schemeClr val="tx1"/>
                </a:solidFill>
                <a:latin typeface="+mn-lt"/>
              </a:rPr>
              <a:t>var</a:t>
            </a:r>
            <a:r>
              <a:rPr lang="en-US" altLang="it-IT" sz="1600" dirty="0" smtClean="0">
                <a:solidFill>
                  <a:schemeClr val="tx1"/>
                </a:solidFill>
                <a:latin typeface="+mn-lt"/>
              </a:rPr>
              <a:t> </a:t>
            </a:r>
            <a:r>
              <a:rPr lang="en-US" altLang="it-IT" sz="1600" dirty="0">
                <a:solidFill>
                  <a:schemeClr val="tx1"/>
                </a:solidFill>
                <a:latin typeface="+mn-lt"/>
              </a:rPr>
              <a:t>list = </a:t>
            </a:r>
            <a:r>
              <a:rPr lang="en-US" altLang="it-IT" sz="1600" dirty="0" err="1">
                <a:solidFill>
                  <a:schemeClr val="tx1"/>
                </a:solidFill>
                <a:latin typeface="+mn-lt"/>
              </a:rPr>
              <a:t>document.getElementById</a:t>
            </a:r>
            <a:r>
              <a:rPr lang="en-US" altLang="it-IT" sz="1600" dirty="0">
                <a:solidFill>
                  <a:schemeClr val="tx1"/>
                </a:solidFill>
                <a:latin typeface="+mn-lt"/>
              </a:rPr>
              <a:t>('t1')</a:t>
            </a:r>
          </a:p>
          <a:p>
            <a:pPr>
              <a:spcBef>
                <a:spcPts val="0"/>
              </a:spcBef>
              <a:spcAft>
                <a:spcPts val="0"/>
              </a:spcAft>
              <a:buFontTx/>
              <a:buNone/>
            </a:pPr>
            <a:r>
              <a:rPr lang="en-US" altLang="it-IT" sz="1600" dirty="0" err="1" smtClean="0">
                <a:solidFill>
                  <a:schemeClr val="tx1"/>
                </a:solidFill>
                <a:latin typeface="+mn-lt"/>
              </a:rPr>
              <a:t>var</a:t>
            </a:r>
            <a:r>
              <a:rPr lang="en-US" altLang="it-IT" sz="1600" dirty="0" smtClean="0">
                <a:solidFill>
                  <a:schemeClr val="tx1"/>
                </a:solidFill>
                <a:latin typeface="+mn-lt"/>
              </a:rPr>
              <a:t> </a:t>
            </a:r>
            <a:r>
              <a:rPr lang="en-US" altLang="it-IT" sz="1600" dirty="0" err="1">
                <a:solidFill>
                  <a:schemeClr val="tx1"/>
                </a:solidFill>
                <a:latin typeface="+mn-lt"/>
              </a:rPr>
              <a:t>newitem</a:t>
            </a:r>
            <a:r>
              <a:rPr lang="en-US" altLang="it-IT" sz="1600" dirty="0">
                <a:solidFill>
                  <a:schemeClr val="tx1"/>
                </a:solidFill>
                <a:latin typeface="+mn-lt"/>
              </a:rPr>
              <a:t> = </a:t>
            </a:r>
            <a:r>
              <a:rPr lang="en-US" altLang="it-IT" sz="1600" dirty="0" err="1">
                <a:solidFill>
                  <a:schemeClr val="tx1"/>
                </a:solidFill>
                <a:latin typeface="+mn-lt"/>
              </a:rPr>
              <a:t>document.createElement</a:t>
            </a:r>
            <a:r>
              <a:rPr lang="en-US" altLang="it-IT" sz="1600" dirty="0">
                <a:solidFill>
                  <a:schemeClr val="tx1"/>
                </a:solidFill>
                <a:latin typeface="+mn-lt"/>
              </a:rPr>
              <a:t>('li')</a:t>
            </a:r>
          </a:p>
          <a:p>
            <a:pPr>
              <a:spcBef>
                <a:spcPts val="0"/>
              </a:spcBef>
              <a:spcAft>
                <a:spcPts val="0"/>
              </a:spcAft>
              <a:buFontTx/>
              <a:buNone/>
            </a:pPr>
            <a:r>
              <a:rPr lang="en-US" altLang="it-IT" sz="1600" dirty="0" err="1" smtClean="0">
                <a:solidFill>
                  <a:schemeClr val="tx1"/>
                </a:solidFill>
                <a:latin typeface="+mn-lt"/>
              </a:rPr>
              <a:t>var</a:t>
            </a:r>
            <a:r>
              <a:rPr lang="en-US" altLang="it-IT" sz="1600" dirty="0" smtClean="0">
                <a:solidFill>
                  <a:schemeClr val="tx1"/>
                </a:solidFill>
                <a:latin typeface="+mn-lt"/>
              </a:rPr>
              <a:t> </a:t>
            </a:r>
            <a:r>
              <a:rPr lang="en-US" altLang="it-IT" sz="1600" dirty="0" err="1">
                <a:solidFill>
                  <a:schemeClr val="tx1"/>
                </a:solidFill>
                <a:latin typeface="+mn-lt"/>
              </a:rPr>
              <a:t>newtext</a:t>
            </a:r>
            <a:r>
              <a:rPr lang="en-US" altLang="it-IT" sz="1600" dirty="0">
                <a:solidFill>
                  <a:schemeClr val="tx1"/>
                </a:solidFill>
                <a:latin typeface="+mn-lt"/>
              </a:rPr>
              <a:t> = </a:t>
            </a:r>
            <a:r>
              <a:rPr lang="en-US" altLang="it-IT" sz="1600" dirty="0" err="1">
                <a:solidFill>
                  <a:schemeClr val="tx1"/>
                </a:solidFill>
                <a:latin typeface="+mn-lt"/>
              </a:rPr>
              <a:t>document.createTextNode</a:t>
            </a:r>
            <a:r>
              <a:rPr lang="en-US" altLang="it-IT" sz="1600" dirty="0">
                <a:solidFill>
                  <a:schemeClr val="tx1"/>
                </a:solidFill>
                <a:latin typeface="+mn-lt"/>
              </a:rPr>
              <a:t>(text)</a:t>
            </a:r>
          </a:p>
          <a:p>
            <a:pPr>
              <a:spcBef>
                <a:spcPts val="0"/>
              </a:spcBef>
              <a:spcAft>
                <a:spcPts val="0"/>
              </a:spcAft>
              <a:buFontTx/>
              <a:buNone/>
            </a:pPr>
            <a:r>
              <a:rPr lang="en-US" altLang="it-IT" sz="1600" dirty="0" err="1" smtClean="0">
                <a:solidFill>
                  <a:schemeClr val="tx1"/>
                </a:solidFill>
                <a:latin typeface="+mn-lt"/>
              </a:rPr>
              <a:t>list.appendChild</a:t>
            </a:r>
            <a:r>
              <a:rPr lang="en-US" altLang="it-IT" sz="1600" dirty="0" smtClean="0">
                <a:solidFill>
                  <a:schemeClr val="tx1"/>
                </a:solidFill>
                <a:latin typeface="+mn-lt"/>
              </a:rPr>
              <a:t>(</a:t>
            </a:r>
            <a:r>
              <a:rPr lang="en-US" altLang="it-IT" sz="1600" dirty="0" err="1" smtClean="0">
                <a:solidFill>
                  <a:schemeClr val="tx1"/>
                </a:solidFill>
                <a:latin typeface="+mn-lt"/>
              </a:rPr>
              <a:t>newitem</a:t>
            </a:r>
            <a:r>
              <a:rPr lang="en-US" altLang="it-IT" sz="1600" dirty="0">
                <a:solidFill>
                  <a:schemeClr val="tx1"/>
                </a:solidFill>
                <a:latin typeface="+mn-lt"/>
              </a:rPr>
              <a:t>)</a:t>
            </a:r>
          </a:p>
          <a:p>
            <a:pPr>
              <a:spcBef>
                <a:spcPts val="0"/>
              </a:spcBef>
              <a:spcAft>
                <a:spcPts val="0"/>
              </a:spcAft>
              <a:buFontTx/>
              <a:buNone/>
            </a:pPr>
            <a:r>
              <a:rPr lang="en-US" altLang="it-IT" sz="1600" dirty="0" err="1" smtClean="0">
                <a:solidFill>
                  <a:schemeClr val="tx1"/>
                </a:solidFill>
                <a:latin typeface="+mn-lt"/>
              </a:rPr>
              <a:t>newitem.appendChild</a:t>
            </a:r>
            <a:r>
              <a:rPr lang="en-US" altLang="it-IT" sz="1600" dirty="0" smtClean="0">
                <a:solidFill>
                  <a:schemeClr val="tx1"/>
                </a:solidFill>
                <a:latin typeface="+mn-lt"/>
              </a:rPr>
              <a:t>(</a:t>
            </a:r>
            <a:r>
              <a:rPr lang="en-US" altLang="it-IT" sz="1600" dirty="0" err="1" smtClean="0">
                <a:solidFill>
                  <a:schemeClr val="tx1"/>
                </a:solidFill>
                <a:latin typeface="+mn-lt"/>
              </a:rPr>
              <a:t>newtext</a:t>
            </a:r>
            <a:r>
              <a:rPr lang="en-US" altLang="it-IT" sz="1600" dirty="0">
                <a:solidFill>
                  <a:schemeClr val="tx1"/>
                </a:solidFill>
                <a:latin typeface="+mn-lt"/>
              </a:rPr>
              <a:t>)</a:t>
            </a:r>
          </a:p>
        </p:txBody>
      </p:sp>
      <p:sp>
        <p:nvSpPr>
          <p:cNvPr id="11270" name="TextBox 5"/>
          <p:cNvSpPr txBox="1">
            <a:spLocks noChangeArrowheads="1"/>
          </p:cNvSpPr>
          <p:nvPr/>
        </p:nvSpPr>
        <p:spPr bwMode="auto">
          <a:xfrm>
            <a:off x="5810250" y="3645655"/>
            <a:ext cx="3119994"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2"/>
                </a:solidFill>
                <a:latin typeface="Tahoma" charset="0"/>
              </a:defRPr>
            </a:lvl1pPr>
            <a:lvl2pPr marL="742950" indent="-285750">
              <a:defRPr sz="2400">
                <a:solidFill>
                  <a:schemeClr val="bg2"/>
                </a:solidFill>
                <a:latin typeface="Tahoma" charset="0"/>
              </a:defRPr>
            </a:lvl2pPr>
            <a:lvl3pPr marL="1143000" indent="-228600">
              <a:defRPr sz="2400">
                <a:solidFill>
                  <a:schemeClr val="bg2"/>
                </a:solidFill>
                <a:latin typeface="Tahoma" charset="0"/>
              </a:defRPr>
            </a:lvl3pPr>
            <a:lvl4pPr marL="1600200" indent="-228600">
              <a:defRPr sz="2400">
                <a:solidFill>
                  <a:schemeClr val="bg2"/>
                </a:solidFill>
                <a:latin typeface="Tahoma" charset="0"/>
              </a:defRPr>
            </a:lvl4pPr>
            <a:lvl5pPr marL="2057400" indent="-228600">
              <a:defRPr sz="2400">
                <a:solidFill>
                  <a:schemeClr val="bg2"/>
                </a:solidFill>
                <a:latin typeface="Tahoma"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defRPr>
            </a:lvl9pPr>
          </a:lstStyle>
          <a:p>
            <a:pPr>
              <a:lnSpc>
                <a:spcPct val="110000"/>
              </a:lnSpc>
              <a:spcBef>
                <a:spcPct val="0"/>
              </a:spcBef>
              <a:buFontTx/>
              <a:buNone/>
            </a:pPr>
            <a:r>
              <a:rPr lang="en-US" altLang="it-IT" sz="1600" dirty="0">
                <a:solidFill>
                  <a:schemeClr val="tx1"/>
                </a:solidFill>
                <a:latin typeface="+mn-lt"/>
              </a:rPr>
              <a:t>This uses the </a:t>
            </a:r>
            <a:r>
              <a:rPr lang="en-US" altLang="it-IT" sz="1600" dirty="0" smtClean="0">
                <a:solidFill>
                  <a:schemeClr val="tx1"/>
                </a:solidFill>
                <a:latin typeface="+mn-lt"/>
              </a:rPr>
              <a:t>Browser </a:t>
            </a:r>
            <a:r>
              <a:rPr lang="en-US" altLang="it-IT" sz="1600" dirty="0">
                <a:solidFill>
                  <a:schemeClr val="tx1"/>
                </a:solidFill>
                <a:latin typeface="+mn-lt"/>
              </a:rPr>
              <a:t>Document Object Model (DOM). We will focus on </a:t>
            </a:r>
            <a:r>
              <a:rPr lang="en-US" altLang="it-IT" sz="1600" dirty="0" smtClean="0">
                <a:solidFill>
                  <a:schemeClr val="tx1"/>
                </a:solidFill>
                <a:latin typeface="+mn-lt"/>
              </a:rPr>
              <a:t>JavaScript </a:t>
            </a:r>
            <a:r>
              <a:rPr lang="en-US" altLang="it-IT" sz="1600" dirty="0">
                <a:solidFill>
                  <a:schemeClr val="tx1"/>
                </a:solidFill>
                <a:latin typeface="+mn-lt"/>
              </a:rPr>
              <a:t>as a language, </a:t>
            </a:r>
          </a:p>
          <a:p>
            <a:pPr>
              <a:lnSpc>
                <a:spcPct val="110000"/>
              </a:lnSpc>
              <a:spcBef>
                <a:spcPct val="0"/>
              </a:spcBef>
              <a:buFontTx/>
              <a:buNone/>
            </a:pPr>
            <a:r>
              <a:rPr lang="en-US" altLang="it-IT" sz="1600" dirty="0">
                <a:solidFill>
                  <a:schemeClr val="tx1"/>
                </a:solidFill>
                <a:latin typeface="+mn-lt"/>
              </a:rPr>
              <a:t>not its use in the browser</a:t>
            </a:r>
          </a:p>
        </p:txBody>
      </p:sp>
    </p:spTree>
    <p:extLst>
      <p:ext uri="{BB962C8B-B14F-4D97-AF65-F5344CB8AC3E}">
        <p14:creationId xmlns:p14="http://schemas.microsoft.com/office/powerpoint/2010/main" val="15604251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76" y="161482"/>
            <a:ext cx="8226854" cy="459128"/>
          </a:xfrm>
        </p:spPr>
        <p:txBody>
          <a:bodyPr>
            <a:noAutofit/>
          </a:bodyPr>
          <a:lstStyle/>
          <a:p>
            <a:r>
              <a:rPr lang="en-GB" sz="2400" dirty="0" smtClean="0"/>
              <a:t>Modern </a:t>
            </a:r>
            <a:r>
              <a:rPr lang="en-GB" sz="2400" dirty="0" err="1" smtClean="0"/>
              <a:t>Javascript</a:t>
            </a:r>
            <a:r>
              <a:rPr lang="en-GB" sz="2400" dirty="0" smtClean="0"/>
              <a:t> Libraries and Frameworks</a:t>
            </a:r>
            <a:endParaRPr lang="en-GB" sz="2400" dirty="0"/>
          </a:p>
        </p:txBody>
      </p:sp>
      <p:sp>
        <p:nvSpPr>
          <p:cNvPr id="4" name="CasellaDiTesto 3"/>
          <p:cNvSpPr txBox="1"/>
          <p:nvPr/>
        </p:nvSpPr>
        <p:spPr>
          <a:xfrm>
            <a:off x="571500" y="1162050"/>
            <a:ext cx="8134350" cy="369332"/>
          </a:xfrm>
          <a:prstGeom prst="rect">
            <a:avLst/>
          </a:prstGeom>
          <a:noFill/>
        </p:spPr>
        <p:txBody>
          <a:bodyPr wrap="square" rtlCol="0">
            <a:spAutoFit/>
          </a:bodyPr>
          <a:lstStyle/>
          <a:p>
            <a:pPr marL="285750" indent="-285750">
              <a:buFont typeface="Arial" charset="0"/>
              <a:buChar char="•"/>
            </a:pPr>
            <a:r>
              <a:rPr lang="it-IT" sz="1800" dirty="0" err="1" smtClean="0">
                <a:latin typeface="+mn-lt"/>
              </a:rPr>
              <a:t>There</a:t>
            </a:r>
            <a:r>
              <a:rPr lang="it-IT" sz="1800" dirty="0" smtClean="0">
                <a:latin typeface="+mn-lt"/>
              </a:rPr>
              <a:t> are a </a:t>
            </a:r>
            <a:r>
              <a:rPr lang="it-IT" sz="1800" dirty="0" err="1" smtClean="0">
                <a:latin typeface="+mn-lt"/>
              </a:rPr>
              <a:t>number</a:t>
            </a:r>
            <a:r>
              <a:rPr lang="it-IT" sz="1800" dirty="0" smtClean="0">
                <a:latin typeface="+mn-lt"/>
              </a:rPr>
              <a:t> of </a:t>
            </a:r>
            <a:r>
              <a:rPr lang="it-IT" sz="1800" dirty="0" err="1" smtClean="0">
                <a:latin typeface="+mn-lt"/>
              </a:rPr>
              <a:t>Javascript</a:t>
            </a:r>
            <a:r>
              <a:rPr lang="it-IT" sz="1800" dirty="0" smtClean="0">
                <a:latin typeface="+mn-lt"/>
              </a:rPr>
              <a:t> </a:t>
            </a:r>
            <a:r>
              <a:rPr lang="it-IT" sz="1800" dirty="0" err="1" smtClean="0">
                <a:latin typeface="+mn-lt"/>
              </a:rPr>
              <a:t>libraries</a:t>
            </a:r>
            <a:r>
              <a:rPr lang="it-IT" sz="1800" dirty="0" smtClean="0">
                <a:latin typeface="+mn-lt"/>
              </a:rPr>
              <a:t> and </a:t>
            </a:r>
            <a:r>
              <a:rPr lang="it-IT" sz="1800" dirty="0" err="1" smtClean="0">
                <a:latin typeface="+mn-lt"/>
              </a:rPr>
              <a:t>frameworks</a:t>
            </a:r>
            <a:r>
              <a:rPr lang="it-IT" sz="1800" dirty="0" smtClean="0">
                <a:latin typeface="+mn-lt"/>
              </a:rPr>
              <a:t> </a:t>
            </a:r>
            <a:r>
              <a:rPr lang="it-IT" sz="1800" dirty="0" err="1" smtClean="0">
                <a:latin typeface="+mn-lt"/>
              </a:rPr>
              <a:t>available</a:t>
            </a:r>
            <a:r>
              <a:rPr lang="it-IT" sz="1800" dirty="0" smtClean="0">
                <a:latin typeface="+mn-lt"/>
              </a:rPr>
              <a:t> for </a:t>
            </a:r>
            <a:r>
              <a:rPr lang="it-IT" sz="1800" dirty="0" err="1" smtClean="0">
                <a:latin typeface="+mn-lt"/>
              </a:rPr>
              <a:t>developers</a:t>
            </a:r>
            <a:endParaRPr lang="it-IT" sz="1800" dirty="0">
              <a:latin typeface="+mn-lt"/>
            </a:endParaRPr>
          </a:p>
        </p:txBody>
      </p:sp>
      <p:pic>
        <p:nvPicPr>
          <p:cNvPr id="15" name="Immagin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800" y="2273300"/>
            <a:ext cx="5980176" cy="2310384"/>
          </a:xfrm>
          <a:prstGeom prst="rect">
            <a:avLst/>
          </a:prstGeom>
        </p:spPr>
      </p:pic>
    </p:spTree>
    <p:extLst>
      <p:ext uri="{BB962C8B-B14F-4D97-AF65-F5344CB8AC3E}">
        <p14:creationId xmlns:p14="http://schemas.microsoft.com/office/powerpoint/2010/main" val="1789418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76" y="161482"/>
            <a:ext cx="8226854" cy="459128"/>
          </a:xfrm>
        </p:spPr>
        <p:txBody>
          <a:bodyPr>
            <a:noAutofit/>
          </a:bodyPr>
          <a:lstStyle/>
          <a:p>
            <a:r>
              <a:rPr lang="en-GB" sz="2400" dirty="0" smtClean="0"/>
              <a:t>Frameworks vs Libraries</a:t>
            </a:r>
            <a:endParaRPr lang="en-GB" sz="2400" dirty="0"/>
          </a:p>
        </p:txBody>
      </p:sp>
      <p:sp>
        <p:nvSpPr>
          <p:cNvPr id="3" name="Content Placeholder 2"/>
          <p:cNvSpPr>
            <a:spLocks noGrp="1"/>
          </p:cNvSpPr>
          <p:nvPr>
            <p:ph idx="1"/>
          </p:nvPr>
        </p:nvSpPr>
        <p:spPr>
          <a:xfrm>
            <a:off x="244538" y="3763108"/>
            <a:ext cx="7327128" cy="1852246"/>
          </a:xfrm>
        </p:spPr>
        <p:txBody>
          <a:bodyPr>
            <a:normAutofit fontScale="92500" lnSpcReduction="10000"/>
          </a:bodyPr>
          <a:lstStyle/>
          <a:p>
            <a:pPr>
              <a:lnSpc>
                <a:spcPct val="110000"/>
              </a:lnSpc>
              <a:spcBef>
                <a:spcPts val="0"/>
              </a:spcBef>
              <a:buClr>
                <a:srgbClr val="C00000"/>
              </a:buClr>
            </a:pPr>
            <a:r>
              <a:rPr lang="en-US" sz="1900" dirty="0" smtClean="0"/>
              <a:t>A Framework is a set of functions for achieving a certain task (such as creating an user interface). Frameworks </a:t>
            </a:r>
            <a:r>
              <a:rPr lang="en-US" sz="1900" dirty="0"/>
              <a:t>usually </a:t>
            </a:r>
            <a:r>
              <a:rPr lang="en-US" sz="1900" dirty="0" smtClean="0"/>
              <a:t>define the </a:t>
            </a:r>
            <a:r>
              <a:rPr lang="en-US" sz="1900" dirty="0"/>
              <a:t>overall program’s flow of </a:t>
            </a:r>
            <a:r>
              <a:rPr lang="en-US" sz="1900" dirty="0" smtClean="0"/>
              <a:t>control</a:t>
            </a:r>
          </a:p>
          <a:p>
            <a:pPr>
              <a:lnSpc>
                <a:spcPct val="110000"/>
              </a:lnSpc>
              <a:spcBef>
                <a:spcPts val="0"/>
              </a:spcBef>
            </a:pPr>
            <a:r>
              <a:rPr lang="en-GB" sz="1900" dirty="0"/>
              <a:t>Use of JavaScript Frameworks give you space to focus on developing interactive elements of the user interface without worrying too much about code structure and code maintenance</a:t>
            </a:r>
            <a:r>
              <a:rPr lang="en-GB" sz="1900" dirty="0" smtClean="0"/>
              <a:t>.</a:t>
            </a:r>
            <a:endParaRPr lang="en-US" sz="1900" dirty="0" smtClean="0"/>
          </a:p>
          <a:p>
            <a:pPr>
              <a:lnSpc>
                <a:spcPct val="110000"/>
              </a:lnSpc>
              <a:spcBef>
                <a:spcPts val="0"/>
              </a:spcBef>
              <a:buClr>
                <a:srgbClr val="C00000"/>
              </a:buClr>
            </a:pPr>
            <a:endParaRPr lang="en-GB" sz="1900" dirty="0" smtClean="0"/>
          </a:p>
          <a:p>
            <a:pPr>
              <a:spcBef>
                <a:spcPts val="3000"/>
              </a:spcBef>
              <a:buClr>
                <a:srgbClr val="C00000"/>
              </a:buClr>
            </a:pPr>
            <a:endParaRPr lang="en-GB" sz="1800" dirty="0" smtClean="0"/>
          </a:p>
          <a:p>
            <a:pPr marL="432000" indent="-432000">
              <a:spcBef>
                <a:spcPts val="2400"/>
              </a:spcBef>
              <a:buClr>
                <a:srgbClr val="C00000"/>
              </a:buClr>
              <a:buFont typeface="Wingdings" pitchFamily="2" charset="2"/>
              <a:buChar char="v"/>
            </a:pPr>
            <a:endParaRPr lang="en-GB" dirty="0">
              <a:solidFill>
                <a:srgbClr val="004F9E"/>
              </a:solidFill>
            </a:endParaRPr>
          </a:p>
        </p:txBody>
      </p:sp>
      <p:sp>
        <p:nvSpPr>
          <p:cNvPr id="8" name="Rettangolo 7"/>
          <p:cNvSpPr/>
          <p:nvPr/>
        </p:nvSpPr>
        <p:spPr>
          <a:xfrm>
            <a:off x="244538" y="1060620"/>
            <a:ext cx="7171438" cy="1754326"/>
          </a:xfrm>
          <a:prstGeom prst="rect">
            <a:avLst/>
          </a:prstGeom>
        </p:spPr>
        <p:txBody>
          <a:bodyPr wrap="square">
            <a:spAutoFit/>
          </a:bodyPr>
          <a:lstStyle/>
          <a:p>
            <a:pPr marL="285750" indent="-285750">
              <a:buFont typeface="Arial" charset="0"/>
              <a:buChar char="•"/>
            </a:pPr>
            <a:r>
              <a:rPr lang="en-GB" sz="1800" dirty="0" smtClean="0">
                <a:latin typeface="+mn-lt"/>
              </a:rPr>
              <a:t>A </a:t>
            </a:r>
            <a:r>
              <a:rPr lang="en-US" sz="1800" dirty="0">
                <a:latin typeface="+mn-lt"/>
              </a:rPr>
              <a:t>Library is a collection of commonly used functions, usually independent of each other </a:t>
            </a:r>
          </a:p>
          <a:p>
            <a:pPr marL="285750" indent="-285750">
              <a:buFont typeface="Arial" charset="0"/>
              <a:buChar char="•"/>
            </a:pPr>
            <a:r>
              <a:rPr lang="en-GB" sz="1800" dirty="0" smtClean="0">
                <a:latin typeface="+mn-lt"/>
              </a:rPr>
              <a:t>Plain </a:t>
            </a:r>
            <a:r>
              <a:rPr lang="en-GB" sz="1800" dirty="0">
                <a:latin typeface="+mn-lt"/>
              </a:rPr>
              <a:t>JavaScript along with jQuery has been used for years to build complex web interfaces but with lot more effort and complexity in code development and maintenance. </a:t>
            </a:r>
          </a:p>
          <a:p>
            <a:endParaRPr lang="en-GB" sz="1800" dirty="0">
              <a:latin typeface="+mn-lt"/>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402" y="3078806"/>
            <a:ext cx="1633728" cy="1377696"/>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902" y="962064"/>
            <a:ext cx="1676400" cy="1395984"/>
          </a:xfrm>
          <a:prstGeom prst="rect">
            <a:avLst/>
          </a:prstGeom>
        </p:spPr>
      </p:pic>
    </p:spTree>
    <p:extLst>
      <p:ext uri="{BB962C8B-B14F-4D97-AF65-F5344CB8AC3E}">
        <p14:creationId xmlns:p14="http://schemas.microsoft.com/office/powerpoint/2010/main" val="1058365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001" y="147300"/>
            <a:ext cx="4824670" cy="544410"/>
          </a:xfrm>
        </p:spPr>
        <p:txBody>
          <a:bodyPr>
            <a:normAutofit/>
          </a:bodyPr>
          <a:lstStyle/>
          <a:p>
            <a:r>
              <a:rPr lang="en-GB" sz="2400" dirty="0" smtClean="0"/>
              <a:t>JSON JavaScript </a:t>
            </a:r>
            <a:r>
              <a:rPr lang="en-GB" sz="2400" dirty="0" smtClean="0"/>
              <a:t>Object Notation</a:t>
            </a:r>
            <a:endParaRPr lang="en-GB" sz="2400" dirty="0"/>
          </a:p>
        </p:txBody>
      </p:sp>
      <p:sp>
        <p:nvSpPr>
          <p:cNvPr id="16" name="Content Placeholder 2"/>
          <p:cNvSpPr>
            <a:spLocks noGrp="1"/>
          </p:cNvSpPr>
          <p:nvPr>
            <p:ph idx="1"/>
          </p:nvPr>
        </p:nvSpPr>
        <p:spPr>
          <a:xfrm>
            <a:off x="251400" y="1389001"/>
            <a:ext cx="8569190" cy="2736380"/>
          </a:xfrm>
        </p:spPr>
        <p:txBody>
          <a:bodyPr>
            <a:normAutofit/>
          </a:bodyPr>
          <a:lstStyle/>
          <a:p>
            <a:pPr>
              <a:spcBef>
                <a:spcPts val="0"/>
              </a:spcBef>
              <a:buClr>
                <a:srgbClr val="C00000"/>
              </a:buClr>
            </a:pPr>
            <a:r>
              <a:rPr lang="en-GB" sz="1800" dirty="0" smtClean="0"/>
              <a:t>Lightweight </a:t>
            </a:r>
            <a:r>
              <a:rPr lang="en-GB" sz="1800" dirty="0"/>
              <a:t>data-interchange </a:t>
            </a:r>
            <a:r>
              <a:rPr lang="en-GB" sz="1800" dirty="0" smtClean="0"/>
              <a:t>format</a:t>
            </a:r>
          </a:p>
          <a:p>
            <a:pPr>
              <a:spcBef>
                <a:spcPts val="0"/>
              </a:spcBef>
              <a:buClr>
                <a:srgbClr val="C00000"/>
              </a:buClr>
            </a:pPr>
            <a:r>
              <a:rPr lang="en-US" sz="1800" dirty="0" smtClean="0"/>
              <a:t>Based on JavaScript, created </a:t>
            </a:r>
            <a:r>
              <a:rPr lang="en-US" sz="1800" dirty="0"/>
              <a:t>in </a:t>
            </a:r>
            <a:r>
              <a:rPr lang="en-US" sz="1800" dirty="0" smtClean="0"/>
              <a:t>2001</a:t>
            </a:r>
          </a:p>
          <a:p>
            <a:pPr>
              <a:spcBef>
                <a:spcPts val="0"/>
              </a:spcBef>
              <a:buClr>
                <a:srgbClr val="C00000"/>
              </a:buClr>
            </a:pPr>
            <a:r>
              <a:rPr lang="en-GB" sz="1800" dirty="0" smtClean="0"/>
              <a:t>Easy </a:t>
            </a:r>
            <a:r>
              <a:rPr lang="en-GB" sz="1800" dirty="0"/>
              <a:t>for humans to read and </a:t>
            </a:r>
            <a:r>
              <a:rPr lang="en-GB" sz="1800" dirty="0" smtClean="0"/>
              <a:t>write</a:t>
            </a:r>
          </a:p>
          <a:p>
            <a:pPr>
              <a:spcBef>
                <a:spcPts val="0"/>
              </a:spcBef>
              <a:buClr>
                <a:srgbClr val="C00000"/>
              </a:buClr>
            </a:pPr>
            <a:r>
              <a:rPr lang="en-US" sz="1800" dirty="0" smtClean="0"/>
              <a:t>Easy for computers to parse and generate</a:t>
            </a:r>
          </a:p>
          <a:p>
            <a:pPr>
              <a:spcBef>
                <a:spcPts val="0"/>
              </a:spcBef>
              <a:buClr>
                <a:srgbClr val="C00000"/>
              </a:buClr>
            </a:pPr>
            <a:r>
              <a:rPr lang="en-US" sz="1800" dirty="0" smtClean="0"/>
              <a:t>Natively supported by browsers since 2009</a:t>
            </a:r>
            <a:endParaRPr lang="en-US" sz="1800" dirty="0"/>
          </a:p>
          <a:p>
            <a:pPr>
              <a:spcBef>
                <a:spcPts val="2400"/>
              </a:spcBef>
              <a:buClr>
                <a:srgbClr val="C00000"/>
              </a:buClr>
            </a:pPr>
            <a:endParaRPr lang="en-GB" sz="1800" dirty="0" smtClean="0"/>
          </a:p>
          <a:p>
            <a:pPr marL="432000" indent="-432000">
              <a:spcBef>
                <a:spcPts val="2400"/>
              </a:spcBef>
              <a:buClr>
                <a:srgbClr val="C00000"/>
              </a:buClr>
              <a:buFont typeface="Wingdings" pitchFamily="2" charset="2"/>
              <a:buChar char="v"/>
            </a:pPr>
            <a:endParaRPr lang="en-GB" sz="2400" dirty="0" smtClean="0"/>
          </a:p>
          <a:p>
            <a:pPr marL="432000" indent="-432000">
              <a:spcBef>
                <a:spcPts val="2400"/>
              </a:spcBef>
              <a:buClr>
                <a:srgbClr val="C00000"/>
              </a:buClr>
              <a:buNone/>
            </a:pPr>
            <a:endParaRPr lang="en-GB" sz="2400" dirty="0">
              <a:solidFill>
                <a:srgbClr val="004F9E"/>
              </a:solidFill>
            </a:endParaRPr>
          </a:p>
        </p:txBody>
      </p:sp>
      <p:sp>
        <p:nvSpPr>
          <p:cNvPr id="8" name="TextBox 7"/>
          <p:cNvSpPr txBox="1"/>
          <p:nvPr/>
        </p:nvSpPr>
        <p:spPr>
          <a:xfrm>
            <a:off x="653142" y="2971219"/>
            <a:ext cx="7561399" cy="2123658"/>
          </a:xfrm>
          <a:prstGeom prst="rect">
            <a:avLst/>
          </a:prstGeom>
          <a:noFill/>
        </p:spPr>
        <p:txBody>
          <a:bodyPr wrap="square" rtlCol="0">
            <a:spAutoFit/>
          </a:bodyPr>
          <a:lstStyle/>
          <a:p>
            <a:r>
              <a:rPr lang="en-GB" sz="1800" dirty="0">
                <a:solidFill>
                  <a:schemeClr val="tx1">
                    <a:lumMod val="50000"/>
                  </a:schemeClr>
                </a:solidFill>
                <a:latin typeface="+mn-lt"/>
              </a:rPr>
              <a:t>{</a:t>
            </a:r>
            <a:r>
              <a:rPr lang="en-GB" sz="1800" dirty="0">
                <a:latin typeface="+mn-lt"/>
              </a:rPr>
              <a:t> </a:t>
            </a:r>
            <a:r>
              <a:rPr lang="en-GB" sz="1800" dirty="0" smtClean="0">
                <a:latin typeface="+mn-lt"/>
              </a:rPr>
              <a:t/>
            </a:r>
            <a:br>
              <a:rPr lang="en-GB" sz="1800" dirty="0" smtClean="0">
                <a:latin typeface="+mn-lt"/>
              </a:rPr>
            </a:br>
            <a:r>
              <a:rPr lang="en-GB" sz="1800" dirty="0" smtClean="0">
                <a:latin typeface="+mn-lt"/>
              </a:rPr>
              <a:t>   </a:t>
            </a:r>
            <a:r>
              <a:rPr lang="en-GB" sz="1600" dirty="0" smtClean="0">
                <a:latin typeface="+mn-lt"/>
                <a:ea typeface="Courier" charset="0"/>
                <a:cs typeface="Courier" charset="0"/>
              </a:rPr>
              <a:t>"</a:t>
            </a:r>
            <a:r>
              <a:rPr lang="en-GB" sz="1600" dirty="0">
                <a:latin typeface="+mn-lt"/>
                <a:ea typeface="Courier" charset="0"/>
                <a:cs typeface="Courier" charset="0"/>
              </a:rPr>
              <a:t>name": </a:t>
            </a:r>
            <a:r>
              <a:rPr lang="en-GB" sz="1600" dirty="0" smtClean="0">
                <a:latin typeface="+mn-lt"/>
                <a:ea typeface="Courier" charset="0"/>
                <a:cs typeface="Courier" charset="0"/>
              </a:rPr>
              <a:t>“Rostislav Titov", </a:t>
            </a:r>
            <a:br>
              <a:rPr lang="en-GB" sz="1600" dirty="0" smtClean="0">
                <a:latin typeface="+mn-lt"/>
                <a:ea typeface="Courier" charset="0"/>
                <a:cs typeface="Courier" charset="0"/>
              </a:rPr>
            </a:br>
            <a:r>
              <a:rPr lang="en-GB" sz="1600" dirty="0" smtClean="0">
                <a:latin typeface="+mn-lt"/>
                <a:ea typeface="Courier" charset="0"/>
                <a:cs typeface="Courier" charset="0"/>
              </a:rPr>
              <a:t>   "</a:t>
            </a:r>
            <a:r>
              <a:rPr lang="en-GB" sz="1600" dirty="0">
                <a:latin typeface="+mn-lt"/>
                <a:ea typeface="Courier" charset="0"/>
                <a:cs typeface="Courier" charset="0"/>
              </a:rPr>
              <a:t>employer": "CERN", </a:t>
            </a:r>
            <a:r>
              <a:rPr lang="en-GB" sz="1600" dirty="0" smtClean="0">
                <a:latin typeface="+mn-lt"/>
                <a:ea typeface="Courier" charset="0"/>
                <a:cs typeface="Courier" charset="0"/>
              </a:rPr>
              <a:t/>
            </a:r>
            <a:br>
              <a:rPr lang="en-GB" sz="1600" dirty="0" smtClean="0">
                <a:latin typeface="+mn-lt"/>
                <a:ea typeface="Courier" charset="0"/>
                <a:cs typeface="Courier" charset="0"/>
              </a:rPr>
            </a:br>
            <a:r>
              <a:rPr lang="en-GB" sz="1600" dirty="0" smtClean="0">
                <a:latin typeface="+mn-lt"/>
                <a:ea typeface="Courier" charset="0"/>
                <a:cs typeface="Courier" charset="0"/>
              </a:rPr>
              <a:t>   "</a:t>
            </a:r>
            <a:r>
              <a:rPr lang="en-GB" sz="1600" dirty="0">
                <a:latin typeface="+mn-lt"/>
                <a:ea typeface="Courier" charset="0"/>
                <a:cs typeface="Courier" charset="0"/>
              </a:rPr>
              <a:t>title": "Software Engineer", </a:t>
            </a:r>
            <a:r>
              <a:rPr lang="en-GB" sz="1600" dirty="0" smtClean="0">
                <a:latin typeface="+mn-lt"/>
                <a:ea typeface="Courier" charset="0"/>
                <a:cs typeface="Courier" charset="0"/>
              </a:rPr>
              <a:t/>
            </a:r>
            <a:br>
              <a:rPr lang="en-GB" sz="1600" dirty="0" smtClean="0">
                <a:latin typeface="+mn-lt"/>
                <a:ea typeface="Courier" charset="0"/>
                <a:cs typeface="Courier" charset="0"/>
              </a:rPr>
            </a:br>
            <a:r>
              <a:rPr lang="en-GB" sz="1600" dirty="0" smtClean="0">
                <a:latin typeface="+mn-lt"/>
                <a:ea typeface="Courier" charset="0"/>
                <a:cs typeface="Courier" charset="0"/>
              </a:rPr>
              <a:t>   "</a:t>
            </a:r>
            <a:r>
              <a:rPr lang="en-GB" sz="1600" dirty="0">
                <a:latin typeface="+mn-lt"/>
                <a:ea typeface="Courier" charset="0"/>
                <a:cs typeface="Courier" charset="0"/>
              </a:rPr>
              <a:t>married": </a:t>
            </a:r>
            <a:r>
              <a:rPr lang="en-GB" sz="1600" dirty="0" smtClean="0">
                <a:latin typeface="+mn-lt"/>
                <a:ea typeface="Courier" charset="0"/>
                <a:cs typeface="Courier" charset="0"/>
              </a:rPr>
              <a:t>true, </a:t>
            </a:r>
            <a:br>
              <a:rPr lang="en-GB" sz="1600" dirty="0" smtClean="0">
                <a:latin typeface="+mn-lt"/>
                <a:ea typeface="Courier" charset="0"/>
                <a:cs typeface="Courier" charset="0"/>
              </a:rPr>
            </a:br>
            <a:r>
              <a:rPr lang="en-GB" sz="1600" dirty="0" smtClean="0">
                <a:latin typeface="+mn-lt"/>
                <a:ea typeface="Courier" charset="0"/>
                <a:cs typeface="Courier" charset="0"/>
              </a:rPr>
              <a:t>   "</a:t>
            </a:r>
            <a:r>
              <a:rPr lang="en-GB" sz="1600" dirty="0">
                <a:latin typeface="+mn-lt"/>
                <a:ea typeface="Courier" charset="0"/>
                <a:cs typeface="Courier" charset="0"/>
              </a:rPr>
              <a:t>born": </a:t>
            </a:r>
            <a:r>
              <a:rPr lang="en-GB" sz="1600" dirty="0" smtClean="0">
                <a:latin typeface="+mn-lt"/>
                <a:ea typeface="Courier" charset="0"/>
                <a:cs typeface="Courier" charset="0"/>
              </a:rPr>
              <a:t>1973, </a:t>
            </a:r>
          </a:p>
          <a:p>
            <a:r>
              <a:rPr lang="en-GB" sz="1600" dirty="0">
                <a:latin typeface="+mn-lt"/>
                <a:ea typeface="Courier" charset="0"/>
                <a:cs typeface="Courier" charset="0"/>
              </a:rPr>
              <a:t> </a:t>
            </a:r>
            <a:r>
              <a:rPr lang="en-GB" sz="1600" dirty="0" smtClean="0">
                <a:latin typeface="+mn-lt"/>
                <a:ea typeface="Courier" charset="0"/>
                <a:cs typeface="Courier" charset="0"/>
              </a:rPr>
              <a:t>  “children": </a:t>
            </a:r>
            <a:r>
              <a:rPr lang="en-GB" sz="1600" dirty="0">
                <a:latin typeface="+mn-lt"/>
                <a:ea typeface="Courier" charset="0"/>
                <a:cs typeface="Courier" charset="0"/>
              </a:rPr>
              <a:t>[ </a:t>
            </a:r>
            <a:r>
              <a:rPr lang="en-GB" sz="1600" dirty="0" smtClean="0">
                <a:latin typeface="+mn-lt"/>
                <a:ea typeface="Courier" charset="0"/>
                <a:cs typeface="Courier" charset="0"/>
              </a:rPr>
              <a:t>“Svetlana", “Xenia" </a:t>
            </a:r>
            <a:r>
              <a:rPr lang="en-GB" sz="1600" dirty="0">
                <a:latin typeface="+mn-lt"/>
                <a:ea typeface="Courier" charset="0"/>
                <a:cs typeface="Courier" charset="0"/>
              </a:rPr>
              <a:t>] </a:t>
            </a:r>
            <a:endParaRPr lang="en-GB" sz="1600" dirty="0" smtClean="0">
              <a:latin typeface="+mn-lt"/>
              <a:ea typeface="Courier" charset="0"/>
              <a:cs typeface="Courier" charset="0"/>
            </a:endParaRPr>
          </a:p>
          <a:p>
            <a:r>
              <a:rPr lang="en-GB" sz="1600" dirty="0" smtClean="0">
                <a:latin typeface="+mn-lt"/>
                <a:ea typeface="Courier" charset="0"/>
                <a:cs typeface="Courier" charset="0"/>
              </a:rPr>
              <a:t>}</a:t>
            </a:r>
            <a:endParaRPr lang="en-GB" sz="1600" dirty="0">
              <a:latin typeface="+mn-lt"/>
              <a:ea typeface="Courier" charset="0"/>
              <a:cs typeface="Courier" charset="0"/>
            </a:endParaRPr>
          </a:p>
        </p:txBody>
      </p:sp>
    </p:spTree>
    <p:extLst>
      <p:ext uri="{BB962C8B-B14F-4D97-AF65-F5344CB8AC3E}">
        <p14:creationId xmlns:p14="http://schemas.microsoft.com/office/powerpoint/2010/main" val="151870794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Tahoma" charset="0"/>
              </a:defRPr>
            </a:lvl1pPr>
            <a:lvl2pPr marL="742950" indent="-285750">
              <a:defRPr sz="2400">
                <a:solidFill>
                  <a:schemeClr val="bg2"/>
                </a:solidFill>
                <a:latin typeface="Tahoma" charset="0"/>
              </a:defRPr>
            </a:lvl2pPr>
            <a:lvl3pPr marL="1143000" indent="-228600">
              <a:defRPr sz="2400">
                <a:solidFill>
                  <a:schemeClr val="bg2"/>
                </a:solidFill>
                <a:latin typeface="Tahoma" charset="0"/>
              </a:defRPr>
            </a:lvl3pPr>
            <a:lvl4pPr marL="1600200" indent="-228600">
              <a:defRPr sz="2400">
                <a:solidFill>
                  <a:schemeClr val="bg2"/>
                </a:solidFill>
                <a:latin typeface="Tahoma" charset="0"/>
              </a:defRPr>
            </a:lvl4pPr>
            <a:lvl5pPr marL="2057400" indent="-228600">
              <a:defRPr sz="2400">
                <a:solidFill>
                  <a:schemeClr val="bg2"/>
                </a:solidFill>
                <a:latin typeface="Tahoma"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defRPr>
            </a:lvl9pPr>
          </a:lstStyle>
          <a:p>
            <a:r>
              <a:rPr lang="en-US" altLang="it-IT" sz="1200">
                <a:latin typeface="Arial" charset="0"/>
              </a:rPr>
              <a:t>slide </a:t>
            </a:r>
            <a:fld id="{C6697407-156B-8446-AF91-7F8CB70E2722}" type="slidenum">
              <a:rPr lang="en-US" altLang="it-IT" sz="1200">
                <a:latin typeface="Arial" charset="0"/>
              </a:rPr>
              <a:pPr/>
              <a:t>4</a:t>
            </a:fld>
            <a:endParaRPr lang="en-US" altLang="it-IT" sz="1200">
              <a:latin typeface="Arial" charset="0"/>
            </a:endParaRPr>
          </a:p>
        </p:txBody>
      </p:sp>
      <p:sp>
        <p:nvSpPr>
          <p:cNvPr id="8195" name="Rectangle 2"/>
          <p:cNvSpPr>
            <a:spLocks noGrp="1" noChangeArrowheads="1"/>
          </p:cNvSpPr>
          <p:nvPr>
            <p:ph type="title"/>
          </p:nvPr>
        </p:nvSpPr>
        <p:spPr/>
        <p:txBody>
          <a:bodyPr/>
          <a:lstStyle/>
          <a:p>
            <a:r>
              <a:rPr lang="en-US" altLang="it-IT" sz="2400" dirty="0"/>
              <a:t>Common Uses of JavaScript</a:t>
            </a:r>
          </a:p>
        </p:txBody>
      </p:sp>
      <p:sp>
        <p:nvSpPr>
          <p:cNvPr id="8196" name="Rectangle 3"/>
          <p:cNvSpPr>
            <a:spLocks noGrp="1" noChangeArrowheads="1"/>
          </p:cNvSpPr>
          <p:nvPr>
            <p:ph type="body" idx="1"/>
          </p:nvPr>
        </p:nvSpPr>
        <p:spPr>
          <a:xfrm>
            <a:off x="457200" y="1327068"/>
            <a:ext cx="8229600" cy="4525963"/>
          </a:xfrm>
        </p:spPr>
        <p:txBody>
          <a:bodyPr/>
          <a:lstStyle/>
          <a:p>
            <a:r>
              <a:rPr lang="en-US" altLang="it-IT" sz="1800" dirty="0"/>
              <a:t>Form validation</a:t>
            </a:r>
          </a:p>
          <a:p>
            <a:r>
              <a:rPr lang="en-US" altLang="it-IT" sz="1800" dirty="0"/>
              <a:t>Page embellishments and special effects</a:t>
            </a:r>
          </a:p>
          <a:p>
            <a:r>
              <a:rPr lang="en-US" altLang="it-IT" sz="1800" dirty="0"/>
              <a:t>Navigation systems</a:t>
            </a:r>
          </a:p>
          <a:p>
            <a:r>
              <a:rPr lang="en-US" altLang="it-IT" sz="1800" dirty="0"/>
              <a:t>Basic math calculations</a:t>
            </a:r>
          </a:p>
          <a:p>
            <a:r>
              <a:rPr lang="en-US" altLang="it-IT" sz="1800" dirty="0"/>
              <a:t>Dynamic content manipulation</a:t>
            </a:r>
          </a:p>
          <a:p>
            <a:r>
              <a:rPr lang="en-US" altLang="it-IT" sz="1800" dirty="0" smtClean="0"/>
              <a:t>…</a:t>
            </a:r>
            <a:endParaRPr lang="en-US" altLang="it-IT" sz="1800" dirty="0"/>
          </a:p>
        </p:txBody>
      </p:sp>
    </p:spTree>
    <p:extLst>
      <p:ext uri="{BB962C8B-B14F-4D97-AF65-F5344CB8AC3E}">
        <p14:creationId xmlns:p14="http://schemas.microsoft.com/office/powerpoint/2010/main" val="13318141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021" y="159340"/>
            <a:ext cx="6840950" cy="544410"/>
          </a:xfrm>
        </p:spPr>
        <p:txBody>
          <a:bodyPr>
            <a:normAutofit/>
          </a:bodyPr>
          <a:lstStyle/>
          <a:p>
            <a:r>
              <a:rPr lang="en-GB" sz="2400" dirty="0" smtClean="0"/>
              <a:t>AJAX Asynchronous </a:t>
            </a:r>
            <a:r>
              <a:rPr lang="en-GB" sz="2400" dirty="0" smtClean="0"/>
              <a:t>JavaScript and XML</a:t>
            </a:r>
            <a:endParaRPr lang="en-GB" sz="2400" dirty="0"/>
          </a:p>
        </p:txBody>
      </p:sp>
      <p:sp>
        <p:nvSpPr>
          <p:cNvPr id="16" name="Content Placeholder 2"/>
          <p:cNvSpPr>
            <a:spLocks noGrp="1"/>
          </p:cNvSpPr>
          <p:nvPr>
            <p:ph idx="1"/>
          </p:nvPr>
        </p:nvSpPr>
        <p:spPr>
          <a:xfrm>
            <a:off x="147858" y="1818362"/>
            <a:ext cx="3920071" cy="4752660"/>
          </a:xfrm>
        </p:spPr>
        <p:txBody>
          <a:bodyPr>
            <a:normAutofit/>
          </a:bodyPr>
          <a:lstStyle/>
          <a:p>
            <a:pPr>
              <a:spcBef>
                <a:spcPts val="0"/>
              </a:spcBef>
              <a:buClr>
                <a:srgbClr val="C00000"/>
              </a:buClr>
            </a:pPr>
            <a:r>
              <a:rPr lang="en-GB" sz="1800" dirty="0" smtClean="0"/>
              <a:t>First mentioned in 2005</a:t>
            </a:r>
          </a:p>
          <a:p>
            <a:pPr>
              <a:spcBef>
                <a:spcPts val="0"/>
              </a:spcBef>
              <a:buClr>
                <a:srgbClr val="C00000"/>
              </a:buClr>
            </a:pPr>
            <a:r>
              <a:rPr lang="en-GB" sz="1800" dirty="0"/>
              <a:t>Load content asynchronously in the background, via </a:t>
            </a:r>
            <a:r>
              <a:rPr lang="en-GB" sz="1800" dirty="0" smtClean="0"/>
              <a:t>     </a:t>
            </a:r>
            <a:r>
              <a:rPr lang="en-GB" sz="1600" dirty="0" err="1" smtClean="0">
                <a:ea typeface="Courier" charset="0"/>
                <a:cs typeface="Courier" charset="0"/>
              </a:rPr>
              <a:t>XMLHttpRequest</a:t>
            </a:r>
            <a:endParaRPr lang="en-GB" sz="1600" dirty="0" smtClean="0">
              <a:ea typeface="Courier" charset="0"/>
              <a:cs typeface="Courier" charset="0"/>
            </a:endParaRPr>
          </a:p>
          <a:p>
            <a:pPr>
              <a:spcBef>
                <a:spcPts val="0"/>
              </a:spcBef>
              <a:buClr>
                <a:srgbClr val="C00000"/>
              </a:buClr>
            </a:pPr>
            <a:endParaRPr lang="en-US" sz="1800" dirty="0" smtClean="0"/>
          </a:p>
          <a:p>
            <a:pPr>
              <a:spcBef>
                <a:spcPts val="0"/>
              </a:spcBef>
              <a:buClr>
                <a:srgbClr val="C00000"/>
              </a:buClr>
            </a:pPr>
            <a:r>
              <a:rPr lang="en-GB" sz="1800" dirty="0"/>
              <a:t>Dynamically update the </a:t>
            </a:r>
            <a:r>
              <a:rPr lang="en-GB" sz="1800" dirty="0" smtClean="0"/>
              <a:t>page with </a:t>
            </a:r>
            <a:r>
              <a:rPr lang="en-GB" sz="1800" dirty="0"/>
              <a:t>the results of the </a:t>
            </a:r>
            <a:r>
              <a:rPr lang="en-GB" sz="1800" dirty="0" smtClean="0"/>
              <a:t>request, via </a:t>
            </a:r>
            <a:r>
              <a:rPr lang="en-GB" sz="1800" dirty="0"/>
              <a:t>Dynamic HTML</a:t>
            </a:r>
            <a:endParaRPr lang="en-GB" sz="1800" dirty="0" smtClean="0"/>
          </a:p>
          <a:p>
            <a:pPr marL="432000" indent="-432000">
              <a:spcBef>
                <a:spcPts val="2400"/>
              </a:spcBef>
              <a:buClr>
                <a:srgbClr val="C00000"/>
              </a:buClr>
              <a:buFont typeface="Wingdings" pitchFamily="2" charset="2"/>
              <a:buChar char="v"/>
            </a:pPr>
            <a:endParaRPr lang="en-US" sz="2400" dirty="0">
              <a:solidFill>
                <a:srgbClr val="004F9E"/>
              </a:solidFill>
            </a:endParaRPr>
          </a:p>
          <a:p>
            <a:pPr marL="432000" indent="-432000">
              <a:spcBef>
                <a:spcPts val="2400"/>
              </a:spcBef>
              <a:buClr>
                <a:srgbClr val="C00000"/>
              </a:buClr>
              <a:buFont typeface="Wingdings" pitchFamily="2" charset="2"/>
              <a:buChar char="v"/>
            </a:pPr>
            <a:endParaRPr lang="en-GB" sz="2400" dirty="0" smtClean="0">
              <a:solidFill>
                <a:srgbClr val="004F9E"/>
              </a:solidFill>
            </a:endParaRPr>
          </a:p>
          <a:p>
            <a:pPr marL="432000" indent="-432000">
              <a:spcBef>
                <a:spcPts val="2400"/>
              </a:spcBef>
              <a:buClr>
                <a:srgbClr val="C00000"/>
              </a:buClr>
              <a:buFont typeface="Wingdings" pitchFamily="2" charset="2"/>
              <a:buChar char="v"/>
            </a:pPr>
            <a:endParaRPr lang="en-GB" sz="2400" dirty="0" smtClean="0">
              <a:solidFill>
                <a:srgbClr val="004F9E"/>
              </a:solidFill>
            </a:endParaRPr>
          </a:p>
          <a:p>
            <a:pPr marL="432000" indent="-432000">
              <a:spcBef>
                <a:spcPts val="2400"/>
              </a:spcBef>
              <a:buClr>
                <a:srgbClr val="C00000"/>
              </a:buClr>
              <a:buNone/>
            </a:pPr>
            <a:endParaRPr lang="en-GB" sz="2000" dirty="0">
              <a:solidFill>
                <a:srgbClr val="004F9E"/>
              </a:solidFill>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0977" y="1313873"/>
            <a:ext cx="4968240" cy="4053840"/>
          </a:xfrm>
          <a:prstGeom prst="rect">
            <a:avLst/>
          </a:prstGeom>
        </p:spPr>
      </p:pic>
    </p:spTree>
    <p:extLst>
      <p:ext uri="{BB962C8B-B14F-4D97-AF65-F5344CB8AC3E}">
        <p14:creationId xmlns:p14="http://schemas.microsoft.com/office/powerpoint/2010/main" val="84740180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410" y="1383175"/>
            <a:ext cx="8569190" cy="2088290"/>
          </a:xfrm>
        </p:spPr>
        <p:txBody>
          <a:bodyPr>
            <a:noAutofit/>
          </a:bodyPr>
          <a:lstStyle/>
          <a:p>
            <a:pPr>
              <a:spcBef>
                <a:spcPts val="0"/>
              </a:spcBef>
              <a:buClr>
                <a:srgbClr val="C00000"/>
              </a:buClr>
            </a:pPr>
            <a:r>
              <a:rPr lang="en-US" sz="1800" dirty="0" smtClean="0"/>
              <a:t>Originally released in January 2016 </a:t>
            </a:r>
            <a:r>
              <a:rPr lang="en-GB" sz="1800" dirty="0"/>
              <a:t>at </a:t>
            </a:r>
            <a:r>
              <a:rPr lang="en-GB" sz="1800" dirty="0">
                <a:hlinkClick r:id="rId3" tooltip="BarCamp"/>
              </a:rPr>
              <a:t>BarCamp</a:t>
            </a:r>
            <a:r>
              <a:rPr lang="en-GB" sz="1800" dirty="0"/>
              <a:t> NYC by </a:t>
            </a:r>
            <a:r>
              <a:rPr lang="en-GB" sz="1800" dirty="0">
                <a:hlinkClick r:id="rId4" tooltip="John Resig"/>
              </a:rPr>
              <a:t>John Resig</a:t>
            </a:r>
            <a:endParaRPr lang="en-GB" sz="1800" dirty="0" smtClean="0"/>
          </a:p>
          <a:p>
            <a:pPr>
              <a:spcBef>
                <a:spcPts val="0"/>
              </a:spcBef>
              <a:buClr>
                <a:srgbClr val="C00000"/>
              </a:buClr>
            </a:pPr>
            <a:r>
              <a:rPr lang="en-GB" sz="1800" dirty="0" smtClean="0"/>
              <a:t>Most popular JavaScript library</a:t>
            </a:r>
          </a:p>
          <a:p>
            <a:pPr>
              <a:spcBef>
                <a:spcPts val="0"/>
              </a:spcBef>
              <a:buClr>
                <a:srgbClr val="C00000"/>
              </a:buClr>
            </a:pPr>
            <a:r>
              <a:rPr lang="en-US" sz="1800" dirty="0" smtClean="0"/>
              <a:t>Bundled with </a:t>
            </a:r>
            <a:r>
              <a:rPr lang="en-US" sz="1800" dirty="0" err="1" smtClean="0"/>
              <a:t>Microsoft.Net</a:t>
            </a:r>
            <a:r>
              <a:rPr lang="en-US" sz="1800" dirty="0" smtClean="0"/>
              <a:t> </a:t>
            </a:r>
          </a:p>
          <a:p>
            <a:pPr>
              <a:spcBef>
                <a:spcPts val="0"/>
              </a:spcBef>
              <a:buClr>
                <a:srgbClr val="C00000"/>
              </a:buClr>
            </a:pPr>
            <a:r>
              <a:rPr lang="en-US" sz="1800" dirty="0" smtClean="0"/>
              <a:t>Used in &gt;65% of most </a:t>
            </a:r>
            <a:r>
              <a:rPr lang="en-US" sz="1800" dirty="0"/>
              <a:t>popular sites (e.g. </a:t>
            </a:r>
            <a:r>
              <a:rPr lang="en-US" sz="1800" dirty="0" smtClean="0"/>
              <a:t>Wikipedia).</a:t>
            </a:r>
            <a:endParaRPr lang="en-GB" sz="1800" dirty="0"/>
          </a:p>
        </p:txBody>
      </p:sp>
      <p:sp>
        <p:nvSpPr>
          <p:cNvPr id="2" name="TextBox 1"/>
          <p:cNvSpPr txBox="1"/>
          <p:nvPr/>
        </p:nvSpPr>
        <p:spPr>
          <a:xfrm>
            <a:off x="323410" y="3246798"/>
            <a:ext cx="3143874" cy="369332"/>
          </a:xfrm>
          <a:prstGeom prst="rect">
            <a:avLst/>
          </a:prstGeom>
          <a:noFill/>
        </p:spPr>
        <p:txBody>
          <a:bodyPr wrap="none" rtlCol="0">
            <a:spAutoFit/>
          </a:bodyPr>
          <a:lstStyle/>
          <a:p>
            <a:r>
              <a:rPr lang="en-US" sz="1800" dirty="0" smtClean="0">
                <a:latin typeface="+mn-lt"/>
              </a:rPr>
              <a:t>It’s a collection of functions for:</a:t>
            </a:r>
            <a:endParaRPr lang="en-GB" sz="1800" dirty="0">
              <a:latin typeface="+mn-lt"/>
            </a:endParaRPr>
          </a:p>
        </p:txBody>
      </p:sp>
      <p:sp>
        <p:nvSpPr>
          <p:cNvPr id="8" name="Content Placeholder 2"/>
          <p:cNvSpPr txBox="1">
            <a:spLocks/>
          </p:cNvSpPr>
          <p:nvPr/>
        </p:nvSpPr>
        <p:spPr>
          <a:xfrm>
            <a:off x="323410" y="3594180"/>
            <a:ext cx="3960550" cy="2088290"/>
          </a:xfrm>
          <a:prstGeom prst="rect">
            <a:avLst/>
          </a:prstGeom>
        </p:spPr>
        <p:txBody>
          <a:bodyPr vert="horz">
            <a:normAutofit/>
          </a:bodyPr>
          <a:lstStyle>
            <a:lvl1pPr marL="493776" indent="-457200" algn="l" rtl="0" eaLnBrk="1" latinLnBrk="0" hangingPunct="1">
              <a:spcBef>
                <a:spcPct val="20000"/>
              </a:spcBef>
              <a:buClr>
                <a:schemeClr val="accent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285750" indent="-285750">
              <a:spcBef>
                <a:spcPts val="0"/>
              </a:spcBef>
              <a:buClr>
                <a:srgbClr val="C00000"/>
              </a:buClr>
            </a:pPr>
            <a:r>
              <a:rPr lang="en-US" sz="1800" dirty="0" smtClean="0"/>
              <a:t>Document traversal</a:t>
            </a:r>
            <a:endParaRPr lang="en-GB" sz="1800" dirty="0" smtClean="0"/>
          </a:p>
          <a:p>
            <a:pPr marL="285750" indent="-285750">
              <a:spcBef>
                <a:spcPts val="0"/>
              </a:spcBef>
              <a:buClr>
                <a:srgbClr val="C00000"/>
              </a:buClr>
            </a:pPr>
            <a:r>
              <a:rPr lang="en-GB" sz="1800" dirty="0" smtClean="0"/>
              <a:t>HTML manipulation</a:t>
            </a:r>
          </a:p>
          <a:p>
            <a:pPr marL="285750" indent="-285750">
              <a:spcBef>
                <a:spcPts val="0"/>
              </a:spcBef>
              <a:buClr>
                <a:srgbClr val="C00000"/>
              </a:buClr>
            </a:pPr>
            <a:r>
              <a:rPr lang="en-US" sz="1800" dirty="0" smtClean="0"/>
              <a:t>Animation</a:t>
            </a:r>
          </a:p>
          <a:p>
            <a:pPr marL="432000" indent="-432000">
              <a:spcBef>
                <a:spcPts val="2400"/>
              </a:spcBef>
              <a:buClr>
                <a:srgbClr val="C00000"/>
              </a:buClr>
              <a:buFont typeface="Wingdings" pitchFamily="2" charset="2"/>
              <a:buChar char="v"/>
            </a:pPr>
            <a:endParaRPr lang="en-GB" sz="2400" dirty="0">
              <a:solidFill>
                <a:srgbClr val="C00000"/>
              </a:solidFill>
            </a:endParaRPr>
          </a:p>
        </p:txBody>
      </p:sp>
      <p:sp>
        <p:nvSpPr>
          <p:cNvPr id="9" name="Content Placeholder 2"/>
          <p:cNvSpPr txBox="1">
            <a:spLocks/>
          </p:cNvSpPr>
          <p:nvPr/>
        </p:nvSpPr>
        <p:spPr>
          <a:xfrm>
            <a:off x="3845949" y="3564604"/>
            <a:ext cx="3960550" cy="2088290"/>
          </a:xfrm>
          <a:prstGeom prst="rect">
            <a:avLst/>
          </a:prstGeom>
        </p:spPr>
        <p:txBody>
          <a:bodyPr vert="horz">
            <a:normAutofit/>
          </a:bodyPr>
          <a:lstStyle>
            <a:lvl1pPr marL="493776" indent="-457200" algn="l" rtl="0" eaLnBrk="1" latinLnBrk="0" hangingPunct="1">
              <a:spcBef>
                <a:spcPct val="20000"/>
              </a:spcBef>
              <a:buClr>
                <a:schemeClr val="accent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285750" indent="-285750">
              <a:spcBef>
                <a:spcPts val="0"/>
              </a:spcBef>
              <a:buClr>
                <a:srgbClr val="C00000"/>
              </a:buClr>
            </a:pPr>
            <a:r>
              <a:rPr lang="en-US" sz="1800" dirty="0" smtClean="0"/>
              <a:t>AJAX</a:t>
            </a:r>
            <a:endParaRPr lang="en-GB" sz="1800" dirty="0" smtClean="0"/>
          </a:p>
          <a:p>
            <a:pPr marL="285750" indent="-285750">
              <a:spcBef>
                <a:spcPts val="0"/>
              </a:spcBef>
              <a:buClr>
                <a:srgbClr val="C00000"/>
              </a:buClr>
            </a:pPr>
            <a:r>
              <a:rPr lang="en-GB" sz="1800" dirty="0" smtClean="0"/>
              <a:t>Event Handling</a:t>
            </a:r>
          </a:p>
          <a:p>
            <a:pPr marL="285750" indent="-285750">
              <a:spcBef>
                <a:spcPts val="0"/>
              </a:spcBef>
              <a:buClr>
                <a:srgbClr val="C00000"/>
              </a:buClr>
            </a:pPr>
            <a:endParaRPr lang="en-GB" sz="1800" dirty="0"/>
          </a:p>
        </p:txBody>
      </p:sp>
      <p:sp>
        <p:nvSpPr>
          <p:cNvPr id="6" name="CasellaDiTesto 5"/>
          <p:cNvSpPr txBox="1"/>
          <p:nvPr/>
        </p:nvSpPr>
        <p:spPr>
          <a:xfrm>
            <a:off x="3188035" y="220531"/>
            <a:ext cx="2480154" cy="461665"/>
          </a:xfrm>
          <a:prstGeom prst="rect">
            <a:avLst/>
          </a:prstGeom>
          <a:noFill/>
        </p:spPr>
        <p:txBody>
          <a:bodyPr wrap="square" rtlCol="0">
            <a:spAutoFit/>
          </a:bodyPr>
          <a:lstStyle/>
          <a:p>
            <a:r>
              <a:rPr lang="it-IT" dirty="0" err="1" smtClean="0">
                <a:latin typeface="+mn-lt"/>
              </a:rPr>
              <a:t>jQuery</a:t>
            </a:r>
            <a:r>
              <a:rPr lang="it-IT" dirty="0" smtClean="0">
                <a:latin typeface="+mn-lt"/>
              </a:rPr>
              <a:t> Library</a:t>
            </a:r>
            <a:endParaRPr lang="it-IT" dirty="0">
              <a:latin typeface="+mn-lt"/>
            </a:endParaRPr>
          </a:p>
        </p:txBody>
      </p:sp>
    </p:spTree>
    <p:extLst>
      <p:ext uri="{BB962C8B-B14F-4D97-AF65-F5344CB8AC3E}">
        <p14:creationId xmlns:p14="http://schemas.microsoft.com/office/powerpoint/2010/main" val="673653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76" y="161482"/>
            <a:ext cx="8226854" cy="459128"/>
          </a:xfrm>
        </p:spPr>
        <p:txBody>
          <a:bodyPr>
            <a:noAutofit/>
          </a:bodyPr>
          <a:lstStyle/>
          <a:p>
            <a:r>
              <a:rPr lang="en-GB" sz="2400" dirty="0" err="1" smtClean="0"/>
              <a:t>JQuery</a:t>
            </a:r>
            <a:r>
              <a:rPr lang="en-GB" sz="2400" dirty="0" smtClean="0"/>
              <a:t> Example</a:t>
            </a:r>
            <a:endParaRPr lang="en-GB" sz="2400" dirty="0"/>
          </a:p>
        </p:txBody>
      </p:sp>
      <p:sp>
        <p:nvSpPr>
          <p:cNvPr id="5" name="TextBox 4"/>
          <p:cNvSpPr txBox="1"/>
          <p:nvPr/>
        </p:nvSpPr>
        <p:spPr>
          <a:xfrm>
            <a:off x="428596" y="1185761"/>
            <a:ext cx="8258204" cy="738664"/>
          </a:xfrm>
          <a:prstGeom prst="rect">
            <a:avLst/>
          </a:prstGeom>
          <a:noFill/>
        </p:spPr>
        <p:txBody>
          <a:bodyPr wrap="square" rtlCol="0">
            <a:spAutoFit/>
          </a:bodyPr>
          <a:lstStyle/>
          <a:p>
            <a:r>
              <a:rPr lang="en-US" sz="1800" dirty="0" smtClean="0">
                <a:latin typeface="+mn-lt"/>
              </a:rPr>
              <a:t>Create a Web application which shows the current temperature in Dubai</a:t>
            </a:r>
          </a:p>
          <a:p>
            <a:pPr>
              <a:buFont typeface="Arial" pitchFamily="34" charset="0"/>
              <a:buChar char="•"/>
            </a:pPr>
            <a:endParaRPr lang="ru-RU" sz="2400" i="1" dirty="0"/>
          </a:p>
        </p:txBody>
      </p:sp>
      <p:sp>
        <p:nvSpPr>
          <p:cNvPr id="11" name="Rectangle 10"/>
          <p:cNvSpPr/>
          <p:nvPr/>
        </p:nvSpPr>
        <p:spPr>
          <a:xfrm>
            <a:off x="5437806" y="4228854"/>
            <a:ext cx="2228174" cy="369332"/>
          </a:xfrm>
          <a:prstGeom prst="rect">
            <a:avLst/>
          </a:prstGeom>
        </p:spPr>
        <p:txBody>
          <a:bodyPr wrap="none">
            <a:spAutoFit/>
          </a:bodyPr>
          <a:lstStyle/>
          <a:p>
            <a:r>
              <a:rPr lang="en-US" altLang="en-US" sz="1800" dirty="0" smtClean="0">
                <a:solidFill>
                  <a:schemeClr val="accent6">
                    <a:lumMod val="50000"/>
                  </a:schemeClr>
                </a:solidFill>
                <a:latin typeface="Calibri" pitchFamily="34" charset="0"/>
                <a:cs typeface="Calibri" pitchFamily="34" charset="0"/>
              </a:rPr>
              <a:t>openweathermap.org</a:t>
            </a:r>
            <a:endParaRPr lang="ru-RU" sz="1800" dirty="0">
              <a:solidFill>
                <a:schemeClr val="accent6">
                  <a:lumMod val="50000"/>
                </a:schemeClr>
              </a:solidFill>
              <a:latin typeface="Calibri" pitchFamily="34" charset="0"/>
              <a:cs typeface="Calibri" pitchFamily="34"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80" y="1555093"/>
            <a:ext cx="7211568" cy="4181856"/>
          </a:xfrm>
          <a:prstGeom prst="rect">
            <a:avLst/>
          </a:prstGeom>
        </p:spPr>
      </p:pic>
    </p:spTree>
    <p:extLst>
      <p:ext uri="{BB962C8B-B14F-4D97-AF65-F5344CB8AC3E}">
        <p14:creationId xmlns:p14="http://schemas.microsoft.com/office/powerpoint/2010/main" val="20294003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30800" y="66883"/>
            <a:ext cx="8739630" cy="6771084"/>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doctype</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html&gt;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&lt;html </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lang</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en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&lt;head&gt;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&lt;title&gt;AJAX Example&lt;/title&gt;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&lt;style&gt;#temp { color: #a80f22 } &lt;/style&gt;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&lt;/head&gt;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&lt;body&gt;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&lt;script </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src</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="jquery-3.1.1.min.js"&gt;&lt;/script&gt;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&lt;script&gt;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r>
              <a:rPr kumimoji="0" lang="en-US" altLang="en-US" sz="1400" b="1" i="0" u="none" strike="noStrike" cap="none" normalizeH="0" baseline="0" dirty="0" smtClean="0">
                <a:ln>
                  <a:noFill/>
                </a:ln>
                <a:effectLst/>
                <a:latin typeface="Courier New" panose="02070309020205020404" pitchFamily="49" charset="0"/>
                <a:cs typeface="Courier New" panose="02070309020205020404" pitchFamily="49" charset="0"/>
              </a:rPr>
              <a:t>function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btn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').on('click', </a:t>
            </a:r>
            <a:r>
              <a:rPr kumimoji="0" lang="en-US" altLang="en-US" sz="1400" b="1" i="0" u="none" strike="noStrike" cap="none" normalizeH="0" baseline="0" dirty="0" smtClean="0">
                <a:ln>
                  <a:noFill/>
                </a:ln>
                <a:effectLst/>
                <a:latin typeface="Courier New" panose="02070309020205020404" pitchFamily="49" charset="0"/>
                <a:cs typeface="Courier New" panose="02070309020205020404" pitchFamily="49" charset="0"/>
              </a:rPr>
              <a:t>function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$.get('http://api.openweathermap.org/data/2.5/</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weather?id</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=564719&amp;units=metric'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r>
              <a:rPr kumimoji="0" lang="en-US" altLang="en-US" sz="1400" b="0" i="0" u="none" strike="noStrike" cap="none" normalizeH="0" dirty="0" smtClean="0">
                <a:ln>
                  <a:noFill/>
                </a:ln>
                <a:effectLst/>
                <a:latin typeface="Courier New" panose="02070309020205020404" pitchFamily="49" charset="0"/>
                <a:cs typeface="Courier New" panose="02070309020205020404" pitchFamily="49" charset="0"/>
              </a:rPr>
              <a:t> </a:t>
            </a:r>
            <a:r>
              <a:rPr lang="en-US" altLang="en-US" sz="1400" dirty="0" smtClean="0">
                <a:latin typeface="Courier New" panose="02070309020205020404" pitchFamily="49" charset="0"/>
                <a:cs typeface="Courier New" panose="02070309020205020404" pitchFamily="49" charset="0"/>
              </a:rPr>
              <a:t>'</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&amp;APPID=b085303ece99541bdea7e19add36bcd3')</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.done(</a:t>
            </a:r>
            <a:r>
              <a:rPr kumimoji="0" lang="en-US" altLang="en-US" sz="1400" b="1" i="0" u="none" strike="noStrike" cap="none" normalizeH="0" baseline="0" dirty="0" smtClean="0">
                <a:ln>
                  <a:noFill/>
                </a:ln>
                <a:effectLst/>
                <a:latin typeface="Courier New" panose="02070309020205020404" pitchFamily="49" charset="0"/>
                <a:cs typeface="Courier New" panose="02070309020205020404" pitchFamily="49" charset="0"/>
              </a:rPr>
              <a:t>function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(data)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$("#temp").html(</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data.main.temp</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 '&amp;</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deg;C</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.fail(</a:t>
            </a:r>
            <a:r>
              <a:rPr kumimoji="0" lang="en-US" altLang="en-US" sz="1400" b="1" i="0" u="none" strike="noStrike" cap="none" normalizeH="0" baseline="0" dirty="0" smtClean="0">
                <a:ln>
                  <a:noFill/>
                </a:ln>
                <a:effectLst/>
                <a:latin typeface="Courier New" panose="02070309020205020404" pitchFamily="49" charset="0"/>
                <a:cs typeface="Courier New" panose="02070309020205020404" pitchFamily="49" charset="0"/>
              </a:rPr>
              <a:t>function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r>
              <a:rPr kumimoji="0" lang="en-US" altLang="en-US" sz="1400" b="1" i="1" u="none" strike="noStrike" cap="none" normalizeH="0" baseline="0" dirty="0" err="1" smtClean="0">
                <a:ln>
                  <a:noFill/>
                </a:ln>
                <a:effectLst/>
                <a:latin typeface="Courier New" panose="02070309020205020404" pitchFamily="49" charset="0"/>
                <a:cs typeface="Courier New" panose="02070309020205020404" pitchFamily="49" charset="0"/>
              </a:rPr>
              <a:t>window</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.alert</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("An error happened");</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$("#example1 p").</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css</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("color", "blue");</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&lt;/script&gt;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&lt;h1&gt;Current temperature in </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Dubna</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is: &lt;span id="temp"&gt;&lt;/span&gt;&lt;/h1&gt;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&lt;button type="text" id="</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btn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"&gt;Check weather&lt;/button&gt;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&lt;/body&gt;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&lt;/html&gt;</a:t>
            </a:r>
            <a:endParaRPr kumimoji="0" lang="en-US" altLang="en-US" sz="1400" b="0" i="0" u="none" strike="noStrike" cap="none" normalizeH="0" baseline="0" dirty="0" smtClean="0">
              <a:ln>
                <a:noFill/>
              </a:ln>
              <a:effectLst/>
              <a:latin typeface="Arial" panose="020B0604020202020204" pitchFamily="34" charset="0"/>
            </a:endParaRPr>
          </a:p>
        </p:txBody>
      </p:sp>
      <p:grpSp>
        <p:nvGrpSpPr>
          <p:cNvPr id="15" name="Group 14"/>
          <p:cNvGrpSpPr/>
          <p:nvPr/>
        </p:nvGrpSpPr>
        <p:grpSpPr>
          <a:xfrm>
            <a:off x="1444894" y="617058"/>
            <a:ext cx="6759990" cy="1474850"/>
            <a:chOff x="404370" y="1268700"/>
            <a:chExt cx="6759990" cy="1474850"/>
          </a:xfrm>
        </p:grpSpPr>
        <p:sp>
          <p:nvSpPr>
            <p:cNvPr id="3" name="Rounded Rectangle 2"/>
            <p:cNvSpPr/>
            <p:nvPr/>
          </p:nvSpPr>
          <p:spPr>
            <a:xfrm>
              <a:off x="404370" y="2527520"/>
              <a:ext cx="3871130" cy="21603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solidFill>
                  <a:schemeClr val="accent6">
                    <a:lumMod val="50000"/>
                  </a:schemeClr>
                </a:solidFill>
              </a:endParaRPr>
            </a:p>
          </p:txBody>
        </p:sp>
        <p:sp>
          <p:nvSpPr>
            <p:cNvPr id="8" name="Rounded Rectangular Callout 7"/>
            <p:cNvSpPr/>
            <p:nvPr/>
          </p:nvSpPr>
          <p:spPr>
            <a:xfrm>
              <a:off x="4499990" y="1268700"/>
              <a:ext cx="2664370" cy="828115"/>
            </a:xfrm>
            <a:prstGeom prst="wedgeRoundRectCallout">
              <a:avLst>
                <a:gd name="adj1" fmla="val -56372"/>
                <a:gd name="adj2" fmla="val 98438"/>
                <a:gd name="adj3" fmla="val 16667"/>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smtClean="0">
                  <a:solidFill>
                    <a:schemeClr val="accent6">
                      <a:lumMod val="50000"/>
                    </a:schemeClr>
                  </a:solidFill>
                </a:rPr>
                <a:t>First of all, we need to include jQuery into our HTML file</a:t>
              </a:r>
              <a:endParaRPr lang="en-GB" sz="1800" dirty="0">
                <a:solidFill>
                  <a:schemeClr val="accent6">
                    <a:lumMod val="50000"/>
                  </a:schemeClr>
                </a:solidFill>
              </a:endParaRPr>
            </a:p>
          </p:txBody>
        </p:sp>
      </p:grpSp>
      <p:sp>
        <p:nvSpPr>
          <p:cNvPr id="9" name="Rettangolo arrotondato 8"/>
          <p:cNvSpPr/>
          <p:nvPr/>
        </p:nvSpPr>
        <p:spPr>
          <a:xfrm>
            <a:off x="567559" y="1854859"/>
            <a:ext cx="4748465" cy="237050"/>
          </a:xfrm>
          <a:prstGeom prst="roundRect">
            <a:avLst/>
          </a:prstGeom>
          <a:noFill/>
          <a:ln w="34925"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076476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99879"/>
            <a:ext cx="9149125" cy="6771084"/>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doctype</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html&gt;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&lt;html </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lang</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en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&lt;head&gt;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&lt;title&gt;AJAX Example&lt;/title&gt;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&lt;style&gt;#temp { color: #a80f22 } &lt;/style&gt;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&lt;/head&gt;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&lt;body&gt;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&lt;script </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src</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="jquery-3.1.1.min.js"&gt;&lt;/script&gt;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&lt;script&gt;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r>
              <a:rPr kumimoji="0" lang="en-US" altLang="en-US" sz="1400" b="1" i="0" u="none" strike="noStrike" cap="none" normalizeH="0" baseline="0" dirty="0" smtClean="0">
                <a:ln>
                  <a:noFill/>
                </a:ln>
                <a:effectLst/>
                <a:latin typeface="Courier New" panose="02070309020205020404" pitchFamily="49" charset="0"/>
                <a:cs typeface="Courier New" panose="02070309020205020404" pitchFamily="49" charset="0"/>
              </a:rPr>
              <a:t>function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btn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').on('click', </a:t>
            </a:r>
            <a:r>
              <a:rPr kumimoji="0" lang="en-US" altLang="en-US" sz="1400" b="1" i="0" u="none" strike="noStrike" cap="none" normalizeH="0" baseline="0" dirty="0" smtClean="0">
                <a:ln>
                  <a:noFill/>
                </a:ln>
                <a:effectLst/>
                <a:latin typeface="Courier New" panose="02070309020205020404" pitchFamily="49" charset="0"/>
                <a:cs typeface="Courier New" panose="02070309020205020404" pitchFamily="49" charset="0"/>
              </a:rPr>
              <a:t>function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$.get('http://api.openweathermap.org/data/2.5/</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weather?id</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=564719&amp;units=metric'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r>
              <a:rPr kumimoji="0" lang="en-US" altLang="en-US" sz="1400" b="0" i="0" u="none" strike="noStrike" cap="none" normalizeH="0" dirty="0" smtClean="0">
                <a:ln>
                  <a:noFill/>
                </a:ln>
                <a:effectLst/>
                <a:latin typeface="Courier New" panose="02070309020205020404" pitchFamily="49" charset="0"/>
                <a:cs typeface="Courier New" panose="02070309020205020404" pitchFamily="49" charset="0"/>
              </a:rPr>
              <a:t> </a:t>
            </a:r>
            <a:r>
              <a:rPr lang="en-US" altLang="en-US" sz="1400" dirty="0" smtClean="0">
                <a:latin typeface="Courier New" panose="02070309020205020404" pitchFamily="49" charset="0"/>
                <a:cs typeface="Courier New" panose="02070309020205020404" pitchFamily="49" charset="0"/>
              </a:rPr>
              <a:t>'</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&amp;APPID=b085303ece99541bdea7e19add36bcd3')</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.done(</a:t>
            </a:r>
            <a:r>
              <a:rPr kumimoji="0" lang="en-US" altLang="en-US" sz="1400" b="1" i="0" u="none" strike="noStrike" cap="none" normalizeH="0" baseline="0" dirty="0" smtClean="0">
                <a:ln>
                  <a:noFill/>
                </a:ln>
                <a:effectLst/>
                <a:latin typeface="Courier New" panose="02070309020205020404" pitchFamily="49" charset="0"/>
                <a:cs typeface="Courier New" panose="02070309020205020404" pitchFamily="49" charset="0"/>
              </a:rPr>
              <a:t>function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(data)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$("#temp").html(</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data.main.temp</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 '&amp;</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deg;C</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.fail(</a:t>
            </a:r>
            <a:r>
              <a:rPr kumimoji="0" lang="en-US" altLang="en-US" sz="1400" b="1" i="0" u="none" strike="noStrike" cap="none" normalizeH="0" baseline="0" dirty="0" smtClean="0">
                <a:ln>
                  <a:noFill/>
                </a:ln>
                <a:effectLst/>
                <a:latin typeface="Courier New" panose="02070309020205020404" pitchFamily="49" charset="0"/>
                <a:cs typeface="Courier New" panose="02070309020205020404" pitchFamily="49" charset="0"/>
              </a:rPr>
              <a:t>function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r>
              <a:rPr kumimoji="0" lang="en-US" altLang="en-US" sz="1400" b="1" i="1" u="none" strike="noStrike" cap="none" normalizeH="0" baseline="0" dirty="0" err="1" smtClean="0">
                <a:ln>
                  <a:noFill/>
                </a:ln>
                <a:effectLst/>
                <a:latin typeface="Courier New" panose="02070309020205020404" pitchFamily="49" charset="0"/>
                <a:cs typeface="Courier New" panose="02070309020205020404" pitchFamily="49" charset="0"/>
              </a:rPr>
              <a:t>window</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.alert</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("An error happened");</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$("#example1 p").</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css</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("color", "blue");</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&lt;/script&gt;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&lt;h1&gt;Current temperature in </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Dubna</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is: &lt;span id="temp"&gt;&lt;/span&gt;&lt;/h1&gt;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&lt;button type="text" id="</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btn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"&gt;Check weather&lt;/button&gt;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&lt;/body&gt;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&lt;/html&gt;</a:t>
            </a:r>
            <a:endParaRPr kumimoji="0" lang="en-US" altLang="en-US" sz="1400" b="0" i="0" u="none" strike="noStrike" cap="none" normalizeH="0" baseline="0" dirty="0" smtClean="0">
              <a:ln>
                <a:noFill/>
              </a:ln>
              <a:effectLst/>
              <a:latin typeface="Arial" panose="020B0604020202020204" pitchFamily="34" charset="0"/>
            </a:endParaRPr>
          </a:p>
        </p:txBody>
      </p:sp>
      <p:sp>
        <p:nvSpPr>
          <p:cNvPr id="12" name="Rounded Rectangular Callout 11"/>
          <p:cNvSpPr/>
          <p:nvPr/>
        </p:nvSpPr>
        <p:spPr>
          <a:xfrm>
            <a:off x="3475601" y="2151120"/>
            <a:ext cx="5384619" cy="1749373"/>
          </a:xfrm>
          <a:prstGeom prst="wedgeRoundRectCallout">
            <a:avLst>
              <a:gd name="adj1" fmla="val -83149"/>
              <a:gd name="adj2" fmla="val -12454"/>
              <a:gd name="adj3" fmla="val 16667"/>
            </a:avLst>
          </a:prstGeom>
          <a:solidFill>
            <a:schemeClr val="bg1"/>
          </a:solidFill>
          <a:ln>
            <a:solidFill>
              <a:srgbClr val="CD8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080000"/>
            <a:r>
              <a:rPr lang="en-US" sz="1800" dirty="0" smtClean="0">
                <a:solidFill>
                  <a:schemeClr val="accent6">
                    <a:lumMod val="50000"/>
                  </a:schemeClr>
                </a:solidFill>
              </a:rPr>
              <a:t>$(function() { </a:t>
            </a:r>
          </a:p>
          <a:p>
            <a:pPr marL="1080000"/>
            <a:r>
              <a:rPr lang="en-US" sz="1800" dirty="0">
                <a:solidFill>
                  <a:schemeClr val="accent6">
                    <a:lumMod val="50000"/>
                  </a:schemeClr>
                </a:solidFill>
              </a:rPr>
              <a:t> </a:t>
            </a:r>
            <a:r>
              <a:rPr lang="en-US" sz="1800" dirty="0" smtClean="0">
                <a:solidFill>
                  <a:schemeClr val="accent6">
                    <a:lumMod val="50000"/>
                  </a:schemeClr>
                </a:solidFill>
              </a:rPr>
              <a:t>    … </a:t>
            </a:r>
          </a:p>
          <a:p>
            <a:pPr marL="1080000"/>
            <a:r>
              <a:rPr lang="en-US" sz="1800" dirty="0" smtClean="0">
                <a:solidFill>
                  <a:schemeClr val="accent6">
                    <a:lumMod val="50000"/>
                  </a:schemeClr>
                </a:solidFill>
              </a:rPr>
              <a:t>})</a:t>
            </a:r>
          </a:p>
          <a:p>
            <a:pPr algn="ctr"/>
            <a:r>
              <a:rPr lang="en-US" sz="1800" dirty="0" smtClean="0">
                <a:solidFill>
                  <a:schemeClr val="accent6">
                    <a:lumMod val="50000"/>
                  </a:schemeClr>
                </a:solidFill>
              </a:rPr>
              <a:t>This function is called after the document has been fully loaded and it is safe to manipulate its contents.</a:t>
            </a:r>
            <a:endParaRPr lang="en-US" sz="1800" dirty="0">
              <a:solidFill>
                <a:schemeClr val="accent6">
                  <a:lumMod val="50000"/>
                </a:schemeClr>
              </a:solidFill>
            </a:endParaRPr>
          </a:p>
        </p:txBody>
      </p:sp>
      <p:sp>
        <p:nvSpPr>
          <p:cNvPr id="13" name="Rounded Rectangle 10"/>
          <p:cNvSpPr/>
          <p:nvPr/>
        </p:nvSpPr>
        <p:spPr>
          <a:xfrm>
            <a:off x="527363" y="2848302"/>
            <a:ext cx="1252233" cy="210209"/>
          </a:xfrm>
          <a:prstGeom prst="roundRect">
            <a:avLst/>
          </a:prstGeom>
          <a:noFill/>
          <a:ln w="38100">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solidFill>
                <a:schemeClr val="accent6">
                  <a:lumMod val="50000"/>
                </a:schemeClr>
              </a:solidFill>
            </a:endParaRPr>
          </a:p>
        </p:txBody>
      </p:sp>
    </p:spTree>
    <p:extLst>
      <p:ext uri="{BB962C8B-B14F-4D97-AF65-F5344CB8AC3E}">
        <p14:creationId xmlns:p14="http://schemas.microsoft.com/office/powerpoint/2010/main" val="20773611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0712" y="155771"/>
            <a:ext cx="8436088" cy="6771084"/>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doctype</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html&gt;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&lt;html </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lang</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en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&lt;head&gt;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&lt;title&gt;AJAX Example&lt;/title&gt;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&lt;style&gt;#temp { color: #a80f22 } &lt;/style&gt;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&lt;/head&gt;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&lt;body&gt;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&lt;script </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src</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="jquery-3.1.1.min.js"&gt;&lt;/script&gt;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&lt;script&gt;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r>
              <a:rPr kumimoji="0" lang="en-US" altLang="en-US" sz="1400" b="1" i="0" u="none" strike="noStrike" cap="none" normalizeH="0" baseline="0" dirty="0" smtClean="0">
                <a:ln>
                  <a:noFill/>
                </a:ln>
                <a:effectLst/>
                <a:latin typeface="Courier New" panose="02070309020205020404" pitchFamily="49" charset="0"/>
                <a:cs typeface="Courier New" panose="02070309020205020404" pitchFamily="49" charset="0"/>
              </a:rPr>
              <a:t>function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btn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').on('click', </a:t>
            </a:r>
            <a:r>
              <a:rPr kumimoji="0" lang="en-US" altLang="en-US" sz="1400" b="1" i="0" u="none" strike="noStrike" cap="none" normalizeH="0" baseline="0" dirty="0" smtClean="0">
                <a:ln>
                  <a:noFill/>
                </a:ln>
                <a:effectLst/>
                <a:latin typeface="Courier New" panose="02070309020205020404" pitchFamily="49" charset="0"/>
                <a:cs typeface="Courier New" panose="02070309020205020404" pitchFamily="49" charset="0"/>
              </a:rPr>
              <a:t>function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$.get('http://api.openweathermap.org/data/2.5/</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weather?id</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=564719&amp;units=metric'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r>
              <a:rPr kumimoji="0" lang="en-US" altLang="en-US" sz="1400" b="0" i="0" u="none" strike="noStrike" cap="none" normalizeH="0" dirty="0" smtClean="0">
                <a:ln>
                  <a:noFill/>
                </a:ln>
                <a:effectLst/>
                <a:latin typeface="Courier New" panose="02070309020205020404" pitchFamily="49" charset="0"/>
                <a:cs typeface="Courier New" panose="02070309020205020404" pitchFamily="49" charset="0"/>
              </a:rPr>
              <a:t> </a:t>
            </a:r>
            <a:r>
              <a:rPr lang="en-US" altLang="en-US" sz="1400" dirty="0" smtClean="0">
                <a:latin typeface="Courier New" panose="02070309020205020404" pitchFamily="49" charset="0"/>
                <a:cs typeface="Courier New" panose="02070309020205020404" pitchFamily="49" charset="0"/>
              </a:rPr>
              <a:t>'</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&amp;APPID=b085303ece99541bdea7e19add36bcd3')</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.done(</a:t>
            </a:r>
            <a:r>
              <a:rPr kumimoji="0" lang="en-US" altLang="en-US" sz="1400" b="1" i="0" u="none" strike="noStrike" cap="none" normalizeH="0" baseline="0" dirty="0" smtClean="0">
                <a:ln>
                  <a:noFill/>
                </a:ln>
                <a:effectLst/>
                <a:latin typeface="Courier New" panose="02070309020205020404" pitchFamily="49" charset="0"/>
                <a:cs typeface="Courier New" panose="02070309020205020404" pitchFamily="49" charset="0"/>
              </a:rPr>
              <a:t>function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(data)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$("#temp").html(</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data.main.temp</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 '&amp;</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deg;C</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.fail(</a:t>
            </a:r>
            <a:r>
              <a:rPr kumimoji="0" lang="en-US" altLang="en-US" sz="1400" b="1" i="0" u="none" strike="noStrike" cap="none" normalizeH="0" baseline="0" dirty="0" smtClean="0">
                <a:ln>
                  <a:noFill/>
                </a:ln>
                <a:effectLst/>
                <a:latin typeface="Courier New" panose="02070309020205020404" pitchFamily="49" charset="0"/>
                <a:cs typeface="Courier New" panose="02070309020205020404" pitchFamily="49" charset="0"/>
              </a:rPr>
              <a:t>function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r>
              <a:rPr kumimoji="0" lang="en-US" altLang="en-US" sz="1400" b="1" i="1" u="none" strike="noStrike" cap="none" normalizeH="0" baseline="0" dirty="0" err="1" smtClean="0">
                <a:ln>
                  <a:noFill/>
                </a:ln>
                <a:effectLst/>
                <a:latin typeface="Courier New" panose="02070309020205020404" pitchFamily="49" charset="0"/>
                <a:cs typeface="Courier New" panose="02070309020205020404" pitchFamily="49" charset="0"/>
              </a:rPr>
              <a:t>window</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.alert</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("An error happened");</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$("#example1 p").</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css</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("color", "blue");</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&lt;/script&gt;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&lt;h1&gt;Current temperature in </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Dubna</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is: &lt;span id="temp"&gt;&lt;/span&gt;&lt;/h1&gt;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&lt;button type="text" id="</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btn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"&gt;Check weather&lt;/button&gt;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&lt;/body&gt;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&lt;/html&gt;</a:t>
            </a:r>
            <a:endParaRPr kumimoji="0" lang="en-US" altLang="en-US" sz="1400" b="0" i="0" u="none" strike="noStrike" cap="none" normalizeH="0" baseline="0" dirty="0" smtClean="0">
              <a:ln>
                <a:noFill/>
              </a:ln>
              <a:effectLst/>
              <a:latin typeface="Arial" panose="020B0604020202020204" pitchFamily="34" charset="0"/>
            </a:endParaRPr>
          </a:p>
        </p:txBody>
      </p:sp>
      <p:grpSp>
        <p:nvGrpSpPr>
          <p:cNvPr id="18" name="Group 17"/>
          <p:cNvGrpSpPr/>
          <p:nvPr/>
        </p:nvGrpSpPr>
        <p:grpSpPr>
          <a:xfrm>
            <a:off x="807462" y="2703389"/>
            <a:ext cx="7879338" cy="2916405"/>
            <a:chOff x="539440" y="2913596"/>
            <a:chExt cx="7879338" cy="2916405"/>
          </a:xfrm>
          <a:solidFill>
            <a:schemeClr val="bg1"/>
          </a:solidFill>
        </p:grpSpPr>
        <p:sp>
          <p:nvSpPr>
            <p:cNvPr id="13" name="Rounded Rectangle 12"/>
            <p:cNvSpPr/>
            <p:nvPr/>
          </p:nvSpPr>
          <p:spPr>
            <a:xfrm>
              <a:off x="693682" y="2996940"/>
              <a:ext cx="925908" cy="273298"/>
            </a:xfrm>
            <a:prstGeom prst="roundRect">
              <a:avLst/>
            </a:prstGeom>
            <a:noFill/>
            <a:ln w="38100">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solidFill>
                  <a:schemeClr val="accent6">
                    <a:lumMod val="50000"/>
                  </a:schemeClr>
                </a:solidFill>
              </a:endParaRPr>
            </a:p>
          </p:txBody>
        </p:sp>
        <p:sp>
          <p:nvSpPr>
            <p:cNvPr id="14" name="Rounded Rectangular Callout 13"/>
            <p:cNvSpPr/>
            <p:nvPr/>
          </p:nvSpPr>
          <p:spPr>
            <a:xfrm>
              <a:off x="3904191" y="2913596"/>
              <a:ext cx="4514587" cy="947464"/>
            </a:xfrm>
            <a:prstGeom prst="wedgeRoundRectCallout">
              <a:avLst>
                <a:gd name="adj1" fmla="val -98825"/>
                <a:gd name="adj2" fmla="val -28559"/>
                <a:gd name="adj3" fmla="val 16667"/>
              </a:avLst>
            </a:prstGeom>
            <a:grpFill/>
            <a:ln>
              <a:solidFill>
                <a:srgbClr val="CD8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schemeClr val="accent6">
                      <a:lumMod val="50000"/>
                    </a:schemeClr>
                  </a:solidFill>
                </a:rPr>
                <a:t>$(‘#</a:t>
              </a:r>
              <a:r>
                <a:rPr lang="en-US" sz="1800" b="1" dirty="0" err="1" smtClean="0">
                  <a:solidFill>
                    <a:schemeClr val="accent6">
                      <a:lumMod val="50000"/>
                    </a:schemeClr>
                  </a:solidFill>
                </a:rPr>
                <a:t>btn</a:t>
              </a:r>
              <a:r>
                <a:rPr lang="en-US" sz="1800" b="1" dirty="0" smtClean="0">
                  <a:solidFill>
                    <a:schemeClr val="accent6">
                      <a:lumMod val="50000"/>
                    </a:schemeClr>
                  </a:solidFill>
                </a:rPr>
                <a:t>’)</a:t>
              </a:r>
              <a:endParaRPr lang="en-US" sz="1800" dirty="0" smtClean="0">
                <a:solidFill>
                  <a:schemeClr val="accent6">
                    <a:lumMod val="50000"/>
                  </a:schemeClr>
                </a:solidFill>
              </a:endParaRPr>
            </a:p>
            <a:p>
              <a:r>
                <a:rPr lang="en-US" sz="1800" dirty="0" smtClean="0">
                  <a:solidFill>
                    <a:schemeClr val="accent6">
                      <a:lumMod val="50000"/>
                    </a:schemeClr>
                  </a:solidFill>
                </a:rPr>
                <a:t>DOM Traversal. Here we find the HTML element </a:t>
              </a:r>
              <a:r>
                <a:rPr lang="en-US" sz="1800" dirty="0">
                  <a:solidFill>
                    <a:schemeClr val="accent6">
                      <a:lumMod val="50000"/>
                    </a:schemeClr>
                  </a:solidFill>
                </a:rPr>
                <a:t>(our button</a:t>
              </a:r>
              <a:r>
                <a:rPr lang="en-US" sz="1800" dirty="0" smtClean="0">
                  <a:solidFill>
                    <a:schemeClr val="accent6">
                      <a:lumMod val="50000"/>
                    </a:schemeClr>
                  </a:solidFill>
                </a:rPr>
                <a:t>) </a:t>
              </a:r>
              <a:r>
                <a:rPr lang="en-US" sz="1800" dirty="0">
                  <a:solidFill>
                    <a:schemeClr val="accent6">
                      <a:lumMod val="50000"/>
                    </a:schemeClr>
                  </a:solidFill>
                </a:rPr>
                <a:t>by </a:t>
              </a:r>
              <a:r>
                <a:rPr lang="en-US" sz="1800" dirty="0" smtClean="0">
                  <a:solidFill>
                    <a:schemeClr val="accent6">
                      <a:lumMod val="50000"/>
                    </a:schemeClr>
                  </a:solidFill>
                </a:rPr>
                <a:t>its unique ID (“</a:t>
              </a:r>
              <a:r>
                <a:rPr lang="en-US" sz="1800" dirty="0" err="1" smtClean="0">
                  <a:solidFill>
                    <a:schemeClr val="accent6">
                      <a:lumMod val="50000"/>
                    </a:schemeClr>
                  </a:solidFill>
                </a:rPr>
                <a:t>btn</a:t>
              </a:r>
              <a:r>
                <a:rPr lang="en-US" sz="1800" dirty="0" smtClean="0">
                  <a:solidFill>
                    <a:schemeClr val="accent6">
                      <a:lumMod val="50000"/>
                    </a:schemeClr>
                  </a:solidFill>
                </a:rPr>
                <a:t>”)</a:t>
              </a:r>
              <a:endParaRPr lang="en-US" sz="1800" dirty="0">
                <a:solidFill>
                  <a:schemeClr val="accent6">
                    <a:lumMod val="50000"/>
                  </a:schemeClr>
                </a:solidFill>
              </a:endParaRPr>
            </a:p>
          </p:txBody>
        </p:sp>
        <p:sp>
          <p:nvSpPr>
            <p:cNvPr id="9" name="Rounded Rectangle 8"/>
            <p:cNvSpPr/>
            <p:nvPr/>
          </p:nvSpPr>
          <p:spPr>
            <a:xfrm>
              <a:off x="539440" y="4365130"/>
              <a:ext cx="7573926" cy="1464871"/>
            </a:xfrm>
            <a:prstGeom prst="roundRect">
              <a:avLst/>
            </a:prstGeom>
            <a:grpFill/>
            <a:ln>
              <a:solidFill>
                <a:srgbClr val="0769AD"/>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solidFill>
                    <a:schemeClr val="accent6">
                      <a:lumMod val="50000"/>
                    </a:schemeClr>
                  </a:solidFill>
                </a:rPr>
                <a:t>jQuery has very powerful capabilities of finding elements</a:t>
              </a:r>
            </a:p>
            <a:p>
              <a:pPr algn="ctr"/>
              <a:endParaRPr lang="en-US" sz="900" dirty="0">
                <a:solidFill>
                  <a:schemeClr val="accent6">
                    <a:lumMod val="50000"/>
                  </a:schemeClr>
                </a:solidFill>
              </a:endParaRPr>
            </a:p>
            <a:p>
              <a:pPr marL="285750" indent="-285750">
                <a:buFont typeface="Arial" panose="020B0604020202020204" pitchFamily="34" charset="0"/>
                <a:buChar char="•"/>
              </a:pPr>
              <a:r>
                <a:rPr lang="en-US" sz="1600" dirty="0" smtClean="0">
                  <a:solidFill>
                    <a:schemeClr val="accent6">
                      <a:lumMod val="50000"/>
                    </a:schemeClr>
                  </a:solidFill>
                </a:rPr>
                <a:t>Select an element by its ID, class name, attribute value, …</a:t>
              </a:r>
            </a:p>
            <a:p>
              <a:pPr marL="285750" indent="-285750">
                <a:buFont typeface="Arial" panose="020B0604020202020204" pitchFamily="34" charset="0"/>
                <a:buChar char="•"/>
              </a:pPr>
              <a:r>
                <a:rPr lang="en-US" sz="1600" dirty="0" smtClean="0">
                  <a:solidFill>
                    <a:schemeClr val="accent6">
                      <a:lumMod val="50000"/>
                    </a:schemeClr>
                  </a:solidFill>
                </a:rPr>
                <a:t>Select by complex path (e.g. div &gt; p &gt; </a:t>
              </a:r>
              <a:r>
                <a:rPr lang="en-US" sz="1600" dirty="0" err="1" smtClean="0">
                  <a:solidFill>
                    <a:schemeClr val="accent6">
                      <a:lumMod val="50000"/>
                    </a:schemeClr>
                  </a:solidFill>
                </a:rPr>
                <a:t>img</a:t>
              </a:r>
              <a:r>
                <a:rPr lang="en-US" sz="1600" dirty="0" smtClean="0">
                  <a:solidFill>
                    <a:schemeClr val="accent6">
                      <a:lumMod val="50000"/>
                    </a:schemeClr>
                  </a:solidFill>
                </a:rPr>
                <a:t>) </a:t>
              </a:r>
            </a:p>
            <a:p>
              <a:pPr marL="285750" indent="-285750">
                <a:buFont typeface="Arial" panose="020B0604020202020204" pitchFamily="34" charset="0"/>
                <a:buChar char="•"/>
              </a:pPr>
              <a:r>
                <a:rPr lang="en-US" sz="1600" dirty="0" err="1" smtClean="0">
                  <a:solidFill>
                    <a:schemeClr val="accent6">
                      <a:lumMod val="50000"/>
                    </a:schemeClr>
                  </a:solidFill>
                </a:rPr>
                <a:t>Pseudoclasses</a:t>
              </a:r>
              <a:r>
                <a:rPr lang="en-US" sz="1600" dirty="0" smtClean="0">
                  <a:solidFill>
                    <a:schemeClr val="accent6">
                      <a:lumMod val="50000"/>
                    </a:schemeClr>
                  </a:solidFill>
                </a:rPr>
                <a:t> (e.g. :not, :last, :visible, :parent, :even, …)</a:t>
              </a:r>
              <a:endParaRPr lang="en-GB" sz="1600" dirty="0">
                <a:solidFill>
                  <a:schemeClr val="accent6">
                    <a:lumMod val="50000"/>
                  </a:schemeClr>
                </a:solidFill>
              </a:endParaRPr>
            </a:p>
          </p:txBody>
        </p:sp>
      </p:grpSp>
      <p:sp>
        <p:nvSpPr>
          <p:cNvPr id="21" name="Rounded Rectangle 20"/>
          <p:cNvSpPr/>
          <p:nvPr/>
        </p:nvSpPr>
        <p:spPr>
          <a:xfrm>
            <a:off x="1347756" y="3681035"/>
            <a:ext cx="847913" cy="21603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solidFill>
                <a:schemeClr val="accent6">
                  <a:lumMod val="50000"/>
                </a:schemeClr>
              </a:solidFill>
            </a:endParaRPr>
          </a:p>
        </p:txBody>
      </p:sp>
    </p:spTree>
    <p:extLst>
      <p:ext uri="{BB962C8B-B14F-4D97-AF65-F5344CB8AC3E}">
        <p14:creationId xmlns:p14="http://schemas.microsoft.com/office/powerpoint/2010/main" val="11385234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0712" y="155771"/>
            <a:ext cx="8436088" cy="6771084"/>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doctype</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html&gt;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&lt;html </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lang</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en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&lt;head&gt;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&lt;title&gt;AJAX Example&lt;/title&gt;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&lt;style&gt;#temp { color: #a80f22 } &lt;/style&gt;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&lt;/head&gt;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&lt;body&gt;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&lt;script </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src</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="jquery-3.1.1.min.js"&gt;&lt;/script&gt;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&lt;script&gt;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r>
              <a:rPr kumimoji="0" lang="en-US" altLang="en-US" sz="1400" b="1" i="0" u="none" strike="noStrike" cap="none" normalizeH="0" baseline="0" dirty="0" smtClean="0">
                <a:ln>
                  <a:noFill/>
                </a:ln>
                <a:effectLst/>
                <a:latin typeface="Courier New" panose="02070309020205020404" pitchFamily="49" charset="0"/>
                <a:cs typeface="Courier New" panose="02070309020205020404" pitchFamily="49" charset="0"/>
              </a:rPr>
              <a:t>function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btn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').on('click', </a:t>
            </a:r>
            <a:r>
              <a:rPr kumimoji="0" lang="en-US" altLang="en-US" sz="1400" b="1" i="0" u="none" strike="noStrike" cap="none" normalizeH="0" baseline="0" dirty="0" smtClean="0">
                <a:ln>
                  <a:noFill/>
                </a:ln>
                <a:effectLst/>
                <a:latin typeface="Courier New" panose="02070309020205020404" pitchFamily="49" charset="0"/>
                <a:cs typeface="Courier New" panose="02070309020205020404" pitchFamily="49" charset="0"/>
              </a:rPr>
              <a:t>function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$.get('http://api.openweathermap.org/data/2.5/</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weather?id</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=564719&amp;units=metric'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r>
              <a:rPr kumimoji="0" lang="en-US" altLang="en-US" sz="1400" b="0" i="0" u="none" strike="noStrike" cap="none" normalizeH="0" dirty="0" smtClean="0">
                <a:ln>
                  <a:noFill/>
                </a:ln>
                <a:effectLst/>
                <a:latin typeface="Courier New" panose="02070309020205020404" pitchFamily="49" charset="0"/>
                <a:cs typeface="Courier New" panose="02070309020205020404" pitchFamily="49" charset="0"/>
              </a:rPr>
              <a:t> </a:t>
            </a:r>
            <a:r>
              <a:rPr lang="en-US" altLang="en-US" sz="1400" dirty="0" smtClean="0">
                <a:latin typeface="Courier New" panose="02070309020205020404" pitchFamily="49" charset="0"/>
                <a:cs typeface="Courier New" panose="02070309020205020404" pitchFamily="49" charset="0"/>
              </a:rPr>
              <a:t>'</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&amp;APPID=b085303ece99541bdea7e19add36bcd3')</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.done(</a:t>
            </a:r>
            <a:r>
              <a:rPr kumimoji="0" lang="en-US" altLang="en-US" sz="1400" b="1" i="0" u="none" strike="noStrike" cap="none" normalizeH="0" baseline="0" dirty="0" smtClean="0">
                <a:ln>
                  <a:noFill/>
                </a:ln>
                <a:effectLst/>
                <a:latin typeface="Courier New" panose="02070309020205020404" pitchFamily="49" charset="0"/>
                <a:cs typeface="Courier New" panose="02070309020205020404" pitchFamily="49" charset="0"/>
              </a:rPr>
              <a:t>function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(data)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$("#temp").html(</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data.main.temp</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 '&amp;</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deg;C</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.fail(</a:t>
            </a:r>
            <a:r>
              <a:rPr kumimoji="0" lang="en-US" altLang="en-US" sz="1400" b="1" i="0" u="none" strike="noStrike" cap="none" normalizeH="0" baseline="0" dirty="0" smtClean="0">
                <a:ln>
                  <a:noFill/>
                </a:ln>
                <a:effectLst/>
                <a:latin typeface="Courier New" panose="02070309020205020404" pitchFamily="49" charset="0"/>
                <a:cs typeface="Courier New" panose="02070309020205020404" pitchFamily="49" charset="0"/>
              </a:rPr>
              <a:t>function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r>
              <a:rPr kumimoji="0" lang="en-US" altLang="en-US" sz="1400" b="1" i="1" u="none" strike="noStrike" cap="none" normalizeH="0" baseline="0" dirty="0" err="1" smtClean="0">
                <a:ln>
                  <a:noFill/>
                </a:ln>
                <a:effectLst/>
                <a:latin typeface="Courier New" panose="02070309020205020404" pitchFamily="49" charset="0"/>
                <a:cs typeface="Courier New" panose="02070309020205020404" pitchFamily="49" charset="0"/>
              </a:rPr>
              <a:t>window</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.alert</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("An error happened");</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$("#example1 p").</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css</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("color", "blue");</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&lt;/script&gt;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&lt;h1&gt;Current temperature in </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Dubna</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is: &lt;span id="temp"&gt;&lt;/span&gt;&lt;/h1&gt;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  &lt;button type="text" id="</a:t>
            </a:r>
            <a:r>
              <a:rPr kumimoji="0" lang="en-US" altLang="en-US" sz="1400" b="0" i="0" u="none" strike="noStrike" cap="none" normalizeH="0" baseline="0" dirty="0" err="1" smtClean="0">
                <a:ln>
                  <a:noFill/>
                </a:ln>
                <a:effectLst/>
                <a:latin typeface="Courier New" panose="02070309020205020404" pitchFamily="49" charset="0"/>
                <a:cs typeface="Courier New" panose="02070309020205020404" pitchFamily="49" charset="0"/>
              </a:rPr>
              <a:t>btn</a:t>
            </a: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"&gt;Check weather&lt;/button&gt;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&lt;/body&gt;</a:t>
            </a:r>
            <a:b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smtClean="0">
                <a:ln>
                  <a:noFill/>
                </a:ln>
                <a:effectLst/>
                <a:latin typeface="Courier New" panose="02070309020205020404" pitchFamily="49" charset="0"/>
                <a:cs typeface="Courier New" panose="02070309020205020404" pitchFamily="49" charset="0"/>
              </a:rPr>
              <a:t>&lt;/html&gt;</a:t>
            </a:r>
            <a:endParaRPr kumimoji="0" lang="en-US" altLang="en-US" sz="1400" b="0" i="0" u="none" strike="noStrike" cap="none" normalizeH="0" baseline="0" dirty="0" smtClean="0">
              <a:ln>
                <a:noFill/>
              </a:ln>
              <a:effectLst/>
              <a:latin typeface="Arial" panose="020B0604020202020204" pitchFamily="34" charset="0"/>
            </a:endParaRPr>
          </a:p>
        </p:txBody>
      </p:sp>
      <p:grpSp>
        <p:nvGrpSpPr>
          <p:cNvPr id="22" name="Group 21"/>
          <p:cNvGrpSpPr/>
          <p:nvPr/>
        </p:nvGrpSpPr>
        <p:grpSpPr>
          <a:xfrm>
            <a:off x="797510" y="1261251"/>
            <a:ext cx="8346489" cy="1786750"/>
            <a:chOff x="797510" y="1460941"/>
            <a:chExt cx="8346489" cy="1786750"/>
          </a:xfrm>
          <a:noFill/>
        </p:grpSpPr>
        <p:sp>
          <p:nvSpPr>
            <p:cNvPr id="19" name="Rounded Rectangle 18"/>
            <p:cNvSpPr/>
            <p:nvPr/>
          </p:nvSpPr>
          <p:spPr>
            <a:xfrm>
              <a:off x="797510" y="2986349"/>
              <a:ext cx="3721937" cy="261342"/>
            </a:xfrm>
            <a:prstGeom prst="roundRect">
              <a:avLst/>
            </a:prstGeom>
            <a:grpFill/>
            <a:ln w="38100">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ounded Rectangular Callout 19"/>
            <p:cNvSpPr/>
            <p:nvPr/>
          </p:nvSpPr>
          <p:spPr>
            <a:xfrm>
              <a:off x="3731172" y="1460941"/>
              <a:ext cx="5412827" cy="1193689"/>
            </a:xfrm>
            <a:prstGeom prst="wedgeRoundRectCallout">
              <a:avLst>
                <a:gd name="adj1" fmla="val -47168"/>
                <a:gd name="adj2" fmla="val 73478"/>
                <a:gd name="adj3" fmla="val 16667"/>
              </a:avLst>
            </a:prstGeom>
            <a:solidFill>
              <a:schemeClr val="bg1"/>
            </a:solidFill>
            <a:ln>
              <a:solidFill>
                <a:srgbClr val="CD8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1800" b="1" dirty="0" err="1" smtClean="0">
                  <a:solidFill>
                    <a:schemeClr val="accent6">
                      <a:lumMod val="50000"/>
                    </a:schemeClr>
                  </a:solidFill>
                  <a:latin typeface="Courier New" panose="02070309020205020404" pitchFamily="49" charset="0"/>
                  <a:cs typeface="Courier New" panose="02070309020205020404" pitchFamily="49" charset="0"/>
                </a:rPr>
                <a:t>element.on</a:t>
              </a:r>
              <a:r>
                <a:rPr lang="en-US" altLang="en-US" sz="1800" b="1" dirty="0">
                  <a:solidFill>
                    <a:schemeClr val="accent6">
                      <a:lumMod val="50000"/>
                    </a:schemeClr>
                  </a:solidFill>
                  <a:latin typeface="Courier New" panose="02070309020205020404" pitchFamily="49" charset="0"/>
                  <a:cs typeface="Courier New" panose="02070309020205020404" pitchFamily="49" charset="0"/>
                </a:rPr>
                <a:t>('click', function() </a:t>
              </a:r>
              <a:r>
                <a:rPr lang="en-US" altLang="en-US" sz="1800" b="1" dirty="0" smtClean="0">
                  <a:solidFill>
                    <a:schemeClr val="accent6">
                      <a:lumMod val="50000"/>
                    </a:schemeClr>
                  </a:solidFill>
                  <a:latin typeface="Courier New" panose="02070309020205020404" pitchFamily="49" charset="0"/>
                  <a:cs typeface="Courier New" panose="02070309020205020404" pitchFamily="49" charset="0"/>
                </a:rPr>
                <a:t>{ … });</a:t>
              </a:r>
              <a:endParaRPr lang="en-US" altLang="en-US" sz="1800" b="1" dirty="0">
                <a:solidFill>
                  <a:schemeClr val="accent6">
                    <a:lumMod val="50000"/>
                  </a:schemeClr>
                </a:solidFill>
                <a:latin typeface="Courier New" panose="02070309020205020404" pitchFamily="49" charset="0"/>
                <a:cs typeface="Courier New" panose="02070309020205020404" pitchFamily="49" charset="0"/>
              </a:endParaRPr>
            </a:p>
            <a:p>
              <a:r>
                <a:rPr lang="en-US" altLang="en-US" sz="1800" dirty="0" smtClean="0">
                  <a:solidFill>
                    <a:schemeClr val="accent6">
                      <a:lumMod val="50000"/>
                    </a:schemeClr>
                  </a:solidFill>
                  <a:cs typeface="Courier New" panose="02070309020205020404" pitchFamily="49" charset="0"/>
                </a:rPr>
                <a:t>Event handling. The function will be executed when the user clicks on the element (our button).</a:t>
              </a:r>
              <a:r>
                <a:rPr lang="en-US" altLang="en-US" sz="1800" b="1" dirty="0" smtClean="0">
                  <a:solidFill>
                    <a:srgbClr val="A9B7C6"/>
                  </a:solidFill>
                  <a:cs typeface="Courier New" panose="02070309020205020404" pitchFamily="49" charset="0"/>
                </a:rPr>
                <a:t> </a:t>
              </a:r>
              <a:endParaRPr lang="en-US" sz="1800" dirty="0">
                <a:solidFill>
                  <a:schemeClr val="accent6">
                    <a:lumMod val="50000"/>
                  </a:schemeClr>
                </a:solidFill>
              </a:endParaRPr>
            </a:p>
          </p:txBody>
        </p:sp>
      </p:grpSp>
    </p:spTree>
    <p:extLst>
      <p:ext uri="{BB962C8B-B14F-4D97-AF65-F5344CB8AC3E}">
        <p14:creationId xmlns:p14="http://schemas.microsoft.com/office/powerpoint/2010/main" val="19620420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76" y="161482"/>
            <a:ext cx="8226854" cy="459128"/>
          </a:xfrm>
        </p:spPr>
        <p:txBody>
          <a:bodyPr>
            <a:noAutofit/>
          </a:bodyPr>
          <a:lstStyle/>
          <a:p>
            <a:r>
              <a:rPr lang="en-GB" sz="2400" dirty="0" smtClean="0"/>
              <a:t>jQuery-based Libraries</a:t>
            </a:r>
            <a:endParaRPr lang="en-GB" sz="2400" dirty="0"/>
          </a:p>
        </p:txBody>
      </p:sp>
      <p:sp>
        <p:nvSpPr>
          <p:cNvPr id="6" name="Content Placeholder 2"/>
          <p:cNvSpPr>
            <a:spLocks noGrp="1"/>
          </p:cNvSpPr>
          <p:nvPr>
            <p:ph idx="1"/>
          </p:nvPr>
        </p:nvSpPr>
        <p:spPr>
          <a:xfrm>
            <a:off x="183489" y="1362784"/>
            <a:ext cx="8569190" cy="1656230"/>
          </a:xfrm>
        </p:spPr>
        <p:txBody>
          <a:bodyPr>
            <a:normAutofit/>
          </a:bodyPr>
          <a:lstStyle/>
          <a:p>
            <a:pPr>
              <a:spcBef>
                <a:spcPts val="0"/>
              </a:spcBef>
              <a:buClr>
                <a:srgbClr val="C00000"/>
              </a:buClr>
            </a:pPr>
            <a:r>
              <a:rPr lang="en-US" sz="1800" dirty="0" smtClean="0"/>
              <a:t>Lots of free open source libraries based on jQuery</a:t>
            </a:r>
            <a:endParaRPr lang="en-GB" sz="1800" dirty="0" smtClean="0"/>
          </a:p>
          <a:p>
            <a:pPr>
              <a:spcBef>
                <a:spcPts val="0"/>
              </a:spcBef>
              <a:buClr>
                <a:srgbClr val="C00000"/>
              </a:buClr>
            </a:pPr>
            <a:r>
              <a:rPr lang="en-GB" sz="1800" dirty="0" smtClean="0"/>
              <a:t>Before doing anything, check if a plugin exists (it probably does!)</a:t>
            </a:r>
          </a:p>
          <a:p>
            <a:pPr>
              <a:spcBef>
                <a:spcPts val="0"/>
              </a:spcBef>
              <a:buClr>
                <a:srgbClr val="C00000"/>
              </a:buClr>
            </a:pPr>
            <a:endParaRPr lang="en-GB" sz="1800" dirty="0"/>
          </a:p>
        </p:txBody>
      </p:sp>
      <p:sp>
        <p:nvSpPr>
          <p:cNvPr id="7" name="Rectangle 6"/>
          <p:cNvSpPr/>
          <p:nvPr/>
        </p:nvSpPr>
        <p:spPr>
          <a:xfrm>
            <a:off x="4141091" y="2661959"/>
            <a:ext cx="4572000" cy="646331"/>
          </a:xfrm>
          <a:prstGeom prst="rect">
            <a:avLst/>
          </a:prstGeom>
        </p:spPr>
        <p:txBody>
          <a:bodyPr>
            <a:spAutoFit/>
          </a:bodyPr>
          <a:lstStyle/>
          <a:p>
            <a:r>
              <a:rPr lang="en-GB" sz="1800" dirty="0" smtClean="0">
                <a:solidFill>
                  <a:schemeClr val="accent6">
                    <a:lumMod val="50000"/>
                  </a:schemeClr>
                </a:solidFill>
                <a:latin typeface="+mn-lt"/>
              </a:rPr>
              <a:t>Set </a:t>
            </a:r>
            <a:r>
              <a:rPr lang="en-GB" sz="1800" dirty="0">
                <a:solidFill>
                  <a:schemeClr val="accent6">
                    <a:lumMod val="50000"/>
                  </a:schemeClr>
                </a:solidFill>
                <a:latin typeface="+mn-lt"/>
              </a:rPr>
              <a:t>of user interface interactions, effects, widgets, and themes </a:t>
            </a:r>
            <a:r>
              <a:rPr lang="en-GB" sz="1800" dirty="0" smtClean="0">
                <a:solidFill>
                  <a:schemeClr val="accent6">
                    <a:lumMod val="50000"/>
                  </a:schemeClr>
                </a:solidFill>
                <a:latin typeface="+mn-lt"/>
              </a:rPr>
              <a:t>on </a:t>
            </a:r>
            <a:r>
              <a:rPr lang="en-GB" sz="1800" dirty="0">
                <a:solidFill>
                  <a:schemeClr val="accent6">
                    <a:lumMod val="50000"/>
                  </a:schemeClr>
                </a:solidFill>
                <a:latin typeface="+mn-lt"/>
              </a:rPr>
              <a:t>top of </a:t>
            </a:r>
            <a:r>
              <a:rPr lang="en-GB" sz="1800" dirty="0" smtClean="0">
                <a:solidFill>
                  <a:schemeClr val="accent6">
                    <a:lumMod val="50000"/>
                  </a:schemeClr>
                </a:solidFill>
                <a:latin typeface="+mn-lt"/>
              </a:rPr>
              <a:t>jQuery</a:t>
            </a:r>
            <a:endParaRPr lang="en-GB" sz="1800" dirty="0">
              <a:solidFill>
                <a:schemeClr val="accent6">
                  <a:lumMod val="50000"/>
                </a:schemeClr>
              </a:solidFill>
              <a:latin typeface="+mn-lt"/>
            </a:endParaRPr>
          </a:p>
        </p:txBody>
      </p:sp>
      <p:sp>
        <p:nvSpPr>
          <p:cNvPr id="10" name="Rectangle 9"/>
          <p:cNvSpPr/>
          <p:nvPr/>
        </p:nvSpPr>
        <p:spPr>
          <a:xfrm>
            <a:off x="4141091" y="3549719"/>
            <a:ext cx="4572000" cy="646331"/>
          </a:xfrm>
          <a:prstGeom prst="rect">
            <a:avLst/>
          </a:prstGeom>
        </p:spPr>
        <p:txBody>
          <a:bodyPr>
            <a:spAutoFit/>
          </a:bodyPr>
          <a:lstStyle/>
          <a:p>
            <a:r>
              <a:rPr lang="en-GB" sz="1800" dirty="0">
                <a:solidFill>
                  <a:schemeClr val="accent6">
                    <a:lumMod val="50000"/>
                  </a:schemeClr>
                </a:solidFill>
                <a:latin typeface="+mn-lt"/>
              </a:rPr>
              <a:t>HTML5-based user interface system </a:t>
            </a:r>
            <a:r>
              <a:rPr lang="en-GB" sz="1800" dirty="0" smtClean="0">
                <a:solidFill>
                  <a:schemeClr val="accent6">
                    <a:lumMod val="50000"/>
                  </a:schemeClr>
                </a:solidFill>
                <a:latin typeface="+mn-lt"/>
              </a:rPr>
              <a:t>to </a:t>
            </a:r>
            <a:r>
              <a:rPr lang="en-GB" sz="1800" dirty="0">
                <a:solidFill>
                  <a:schemeClr val="accent6">
                    <a:lumMod val="50000"/>
                  </a:schemeClr>
                </a:solidFill>
                <a:latin typeface="+mn-lt"/>
              </a:rPr>
              <a:t>make responsive </a:t>
            </a:r>
            <a:r>
              <a:rPr lang="en-GB" sz="1800" dirty="0" smtClean="0">
                <a:solidFill>
                  <a:schemeClr val="accent6">
                    <a:lumMod val="50000"/>
                  </a:schemeClr>
                </a:solidFill>
                <a:latin typeface="+mn-lt"/>
              </a:rPr>
              <a:t>mobile/desktop web </a:t>
            </a:r>
            <a:r>
              <a:rPr lang="en-GB" sz="1800" dirty="0">
                <a:solidFill>
                  <a:schemeClr val="accent6">
                    <a:lumMod val="50000"/>
                  </a:schemeClr>
                </a:solidFill>
                <a:latin typeface="+mn-lt"/>
              </a:rPr>
              <a:t>sites</a:t>
            </a:r>
          </a:p>
        </p:txBody>
      </p:sp>
      <p:sp>
        <p:nvSpPr>
          <p:cNvPr id="13" name="Rectangle 12"/>
          <p:cNvSpPr/>
          <p:nvPr/>
        </p:nvSpPr>
        <p:spPr>
          <a:xfrm>
            <a:off x="443739" y="4942969"/>
            <a:ext cx="3848436" cy="646331"/>
          </a:xfrm>
          <a:prstGeom prst="rect">
            <a:avLst/>
          </a:prstGeom>
        </p:spPr>
        <p:txBody>
          <a:bodyPr wrap="square">
            <a:spAutoFit/>
          </a:bodyPr>
          <a:lstStyle/>
          <a:p>
            <a:r>
              <a:rPr lang="en-GB" sz="1800" dirty="0" smtClean="0">
                <a:solidFill>
                  <a:schemeClr val="accent6">
                    <a:lumMod val="50000"/>
                  </a:schemeClr>
                </a:solidFill>
                <a:latin typeface="+mn-lt"/>
              </a:rPr>
              <a:t>Customizable select boxes with AJAX, tagging, searching, etc.</a:t>
            </a:r>
            <a:endParaRPr lang="en-GB" sz="1800" dirty="0">
              <a:solidFill>
                <a:schemeClr val="accent6">
                  <a:lumMod val="50000"/>
                </a:schemeClr>
              </a:solidFill>
              <a:latin typeface="+mn-lt"/>
            </a:endParaRPr>
          </a:p>
        </p:txBody>
      </p:sp>
      <p:sp>
        <p:nvSpPr>
          <p:cNvPr id="15" name="TextBox 14"/>
          <p:cNvSpPr txBox="1"/>
          <p:nvPr/>
        </p:nvSpPr>
        <p:spPr>
          <a:xfrm>
            <a:off x="375088" y="5867643"/>
            <a:ext cx="1037207" cy="369332"/>
          </a:xfrm>
          <a:prstGeom prst="rect">
            <a:avLst/>
          </a:prstGeom>
          <a:noFill/>
        </p:spPr>
        <p:txBody>
          <a:bodyPr wrap="none" rtlCol="0">
            <a:spAutoFit/>
          </a:bodyPr>
          <a:lstStyle/>
          <a:p>
            <a:r>
              <a:rPr lang="en-US" sz="1800" dirty="0" smtClean="0">
                <a:solidFill>
                  <a:schemeClr val="accent6">
                    <a:lumMod val="50000"/>
                  </a:schemeClr>
                </a:solidFill>
                <a:latin typeface="+mn-lt"/>
              </a:rPr>
              <a:t>Example:</a:t>
            </a:r>
            <a:endParaRPr lang="en-GB" sz="1800" dirty="0">
              <a:solidFill>
                <a:schemeClr val="accent6">
                  <a:lumMod val="50000"/>
                </a:schemeClr>
              </a:solidFill>
              <a:latin typeface="+mn-lt"/>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295" y="5742219"/>
            <a:ext cx="5392266" cy="591312"/>
          </a:xfrm>
          <a:prstGeom prst="rect">
            <a:avLst/>
          </a:prstGeom>
        </p:spPr>
      </p:pic>
      <p:pic>
        <p:nvPicPr>
          <p:cNvPr id="17" name="Immagin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7463" y="4465145"/>
            <a:ext cx="1298448" cy="505968"/>
          </a:xfrm>
          <a:prstGeom prst="rect">
            <a:avLst/>
          </a:prstGeom>
        </p:spPr>
      </p:pic>
      <p:pic>
        <p:nvPicPr>
          <p:cNvPr id="18" name="Immagin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113" y="3478393"/>
            <a:ext cx="3450336" cy="573024"/>
          </a:xfrm>
          <a:prstGeom prst="rect">
            <a:avLst/>
          </a:prstGeom>
        </p:spPr>
      </p:pic>
      <p:pic>
        <p:nvPicPr>
          <p:cNvPr id="19" name="Immagin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081" y="2430293"/>
            <a:ext cx="3438144" cy="554736"/>
          </a:xfrm>
          <a:prstGeom prst="rect">
            <a:avLst/>
          </a:prstGeom>
        </p:spPr>
      </p:pic>
      <p:sp>
        <p:nvSpPr>
          <p:cNvPr id="20" name="Rettangolo arrotondato 19"/>
          <p:cNvSpPr/>
          <p:nvPr/>
        </p:nvSpPr>
        <p:spPr>
          <a:xfrm>
            <a:off x="557048" y="4479960"/>
            <a:ext cx="3468210" cy="479010"/>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501410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76" y="161482"/>
            <a:ext cx="8226854" cy="459128"/>
          </a:xfrm>
        </p:spPr>
        <p:txBody>
          <a:bodyPr>
            <a:noAutofit/>
          </a:bodyPr>
          <a:lstStyle/>
          <a:p>
            <a:r>
              <a:rPr lang="en-GB" sz="2400" dirty="0" smtClean="0"/>
              <a:t>JavaScript Frameworks</a:t>
            </a:r>
            <a:endParaRPr lang="en-GB" sz="2400" dirty="0"/>
          </a:p>
        </p:txBody>
      </p:sp>
      <p:graphicFrame>
        <p:nvGraphicFramePr>
          <p:cNvPr id="12" name="Table 11"/>
          <p:cNvGraphicFramePr>
            <a:graphicFrameLocks noGrp="1"/>
          </p:cNvGraphicFramePr>
          <p:nvPr/>
        </p:nvGraphicFramePr>
        <p:xfrm>
          <a:off x="3000364" y="1357298"/>
          <a:ext cx="5595934" cy="1219200"/>
        </p:xfrm>
        <a:graphic>
          <a:graphicData uri="http://schemas.openxmlformats.org/drawingml/2006/table">
            <a:tbl>
              <a:tblPr/>
              <a:tblGrid>
                <a:gridCol w="2073652"/>
                <a:gridCol w="777620"/>
                <a:gridCol w="836151"/>
                <a:gridCol w="1011741"/>
                <a:gridCol w="896770"/>
              </a:tblGrid>
              <a:tr h="231120">
                <a:tc>
                  <a:txBody>
                    <a:bodyPr/>
                    <a:lstStyle/>
                    <a:p>
                      <a:pPr algn="ctr" fontAlgn="b"/>
                      <a:r>
                        <a:rPr lang="ru-RU" sz="1600" b="1" i="0" u="none" strike="noStrike" dirty="0">
                          <a:solidFill>
                            <a:srgbClr val="FFFFFF"/>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fr-CH" sz="1600" b="1" i="0" u="none" strike="noStrike">
                          <a:solidFill>
                            <a:srgbClr val="FFFFFF"/>
                          </a:solidFill>
                          <a:latin typeface="Calibri"/>
                        </a:rPr>
                        <a:t>Angular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fr-CH" sz="1600" b="1" i="0" u="none" strike="noStrike">
                          <a:solidFill>
                            <a:srgbClr val="FFFFFF"/>
                          </a:solidFill>
                          <a:latin typeface="Calibri"/>
                        </a:rPr>
                        <a:t>Ember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fr-CH" sz="1600" b="1" i="0" u="none" strike="noStrike">
                          <a:solidFill>
                            <a:srgbClr val="FFFFFF"/>
                          </a:solidFill>
                          <a:latin typeface="Calibri"/>
                        </a:rPr>
                        <a:t>Backbone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fr-CH" sz="1600" b="1" i="0" u="none" strike="noStrike">
                          <a:solidFill>
                            <a:srgbClr val="FFFFFF"/>
                          </a:solidFill>
                          <a:latin typeface="Calibri"/>
                        </a:rPr>
                        <a:t>React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r>
              <a:tr h="231120">
                <a:tc>
                  <a:txBody>
                    <a:bodyPr/>
                    <a:lstStyle/>
                    <a:p>
                      <a:pPr algn="l" fontAlgn="b"/>
                      <a:r>
                        <a:rPr lang="fr-CH" sz="1600" b="1" i="0" u="none" strike="noStrike">
                          <a:solidFill>
                            <a:srgbClr val="000000"/>
                          </a:solidFill>
                          <a:latin typeface="Calibri"/>
                        </a:rPr>
                        <a:t>GitHub stars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600" b="0" i="0" u="none" strike="noStrike">
                          <a:solidFill>
                            <a:srgbClr val="000000"/>
                          </a:solidFill>
                          <a:latin typeface="Calibri"/>
                        </a:rPr>
                        <a:t>53k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600" b="0" i="0" u="none" strike="noStrike">
                          <a:solidFill>
                            <a:srgbClr val="000000"/>
                          </a:solidFill>
                          <a:latin typeface="Calibri"/>
                        </a:rPr>
                        <a:t>17k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600" b="0" i="0" u="none" strike="noStrike">
                          <a:solidFill>
                            <a:srgbClr val="000000"/>
                          </a:solidFill>
                          <a:latin typeface="Calibri"/>
                        </a:rPr>
                        <a:t>26k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600" b="0" i="0" u="none" strike="noStrike">
                          <a:solidFill>
                            <a:srgbClr val="000000"/>
                          </a:solidFill>
                          <a:latin typeface="Calibri"/>
                        </a:rPr>
                        <a:t>51k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20">
                <a:tc>
                  <a:txBody>
                    <a:bodyPr/>
                    <a:lstStyle/>
                    <a:p>
                      <a:pPr algn="l" fontAlgn="b"/>
                      <a:r>
                        <a:rPr lang="fr-CH" sz="1600" b="1" i="0" u="none" strike="noStrike">
                          <a:solidFill>
                            <a:srgbClr val="000000"/>
                          </a:solidFill>
                          <a:latin typeface="Calibri"/>
                        </a:rPr>
                        <a:t>GitHub contributors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latin typeface="Calibri"/>
                        </a:rPr>
                        <a:t>1529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latin typeface="Calibri"/>
                        </a:rPr>
                        <a:t>618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latin typeface="Calibri"/>
                        </a:rPr>
                        <a:t>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latin typeface="Calibri"/>
                        </a:rPr>
                        <a:t>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20">
                <a:tc>
                  <a:txBody>
                    <a:bodyPr/>
                    <a:lstStyle/>
                    <a:p>
                      <a:pPr algn="l" fontAlgn="b"/>
                      <a:r>
                        <a:rPr lang="fr-CH" sz="1600" b="1" i="0" u="none" strike="noStrike">
                          <a:solidFill>
                            <a:srgbClr val="000000"/>
                          </a:solidFill>
                          <a:latin typeface="Calibri"/>
                        </a:rPr>
                        <a:t>Stackoverflow questions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600" b="0" i="0" u="none" strike="noStrike">
                          <a:solidFill>
                            <a:srgbClr val="000000"/>
                          </a:solidFill>
                          <a:latin typeface="Calibri"/>
                        </a:rPr>
                        <a:t>201k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600" b="0" i="0" u="none" strike="noStrike">
                          <a:solidFill>
                            <a:srgbClr val="000000"/>
                          </a:solidFill>
                          <a:latin typeface="Calibri"/>
                        </a:rPr>
                        <a:t>44k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600" b="0" i="0" u="none" strike="noStrike">
                          <a:solidFill>
                            <a:srgbClr val="000000"/>
                          </a:solidFill>
                          <a:latin typeface="Calibri"/>
                        </a:rPr>
                        <a:t>49k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600" b="0" i="0" u="none" strike="noStrike">
                          <a:solidFill>
                            <a:srgbClr val="000000"/>
                          </a:solidFill>
                          <a:latin typeface="Calibri"/>
                        </a:rPr>
                        <a:t>53k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20">
                <a:tc>
                  <a:txBody>
                    <a:bodyPr/>
                    <a:lstStyle/>
                    <a:p>
                      <a:pPr algn="l" fontAlgn="b"/>
                      <a:r>
                        <a:rPr lang="fr-CH" sz="1600" b="1" i="0" u="none" strike="noStrike">
                          <a:solidFill>
                            <a:srgbClr val="000000"/>
                          </a:solidFill>
                          <a:latin typeface="Calibri"/>
                        </a:rPr>
                        <a:t>Size (minified+GZip)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600" b="0" i="0" u="none" strike="noStrike">
                          <a:solidFill>
                            <a:srgbClr val="000000"/>
                          </a:solidFill>
                          <a:latin typeface="Calibri"/>
                        </a:rPr>
                        <a:t>56k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600" b="0" i="0" u="none" strike="noStrike">
                          <a:solidFill>
                            <a:srgbClr val="000000"/>
                          </a:solidFill>
                          <a:latin typeface="Calibri"/>
                        </a:rPr>
                        <a:t>110k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600" b="0" i="0" u="none" strike="noStrike">
                          <a:solidFill>
                            <a:srgbClr val="000000"/>
                          </a:solidFill>
                          <a:latin typeface="Calibri"/>
                        </a:rPr>
                        <a:t>8k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600" b="0" i="0" u="none" strike="noStrike" dirty="0">
                          <a:solidFill>
                            <a:srgbClr val="000000"/>
                          </a:solidFill>
                          <a:latin typeface="Calibri"/>
                        </a:rPr>
                        <a:t>44k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Rectangle 8"/>
          <p:cNvSpPr/>
          <p:nvPr/>
        </p:nvSpPr>
        <p:spPr>
          <a:xfrm>
            <a:off x="6678812" y="2576498"/>
            <a:ext cx="2007988" cy="246221"/>
          </a:xfrm>
          <a:prstGeom prst="rect">
            <a:avLst/>
          </a:prstGeom>
        </p:spPr>
        <p:txBody>
          <a:bodyPr wrap="square">
            <a:spAutoFit/>
          </a:bodyPr>
          <a:lstStyle/>
          <a:p>
            <a:r>
              <a:rPr lang="en-US" sz="1000" dirty="0" smtClean="0">
                <a:solidFill>
                  <a:schemeClr val="accent6">
                    <a:lumMod val="50000"/>
                  </a:schemeClr>
                </a:solidFill>
              </a:rPr>
              <a:t>Sources: GitHub, </a:t>
            </a:r>
            <a:r>
              <a:rPr lang="en-US" sz="1000" dirty="0" err="1" smtClean="0">
                <a:solidFill>
                  <a:schemeClr val="accent6">
                    <a:lumMod val="50000"/>
                  </a:schemeClr>
                </a:solidFill>
              </a:rPr>
              <a:t>StackOverflow</a:t>
            </a:r>
            <a:endParaRPr lang="en-GB" sz="1000" dirty="0">
              <a:solidFill>
                <a:schemeClr val="accent6">
                  <a:lumMod val="50000"/>
                </a:schemeClr>
              </a:solidFill>
            </a:endParaRPr>
          </a:p>
        </p:txBody>
      </p:sp>
      <p:sp>
        <p:nvSpPr>
          <p:cNvPr id="10" name="Rectangle 9"/>
          <p:cNvSpPr/>
          <p:nvPr/>
        </p:nvSpPr>
        <p:spPr>
          <a:xfrm>
            <a:off x="7397414" y="5889324"/>
            <a:ext cx="1639206" cy="246221"/>
          </a:xfrm>
          <a:prstGeom prst="rect">
            <a:avLst/>
          </a:prstGeom>
        </p:spPr>
        <p:txBody>
          <a:bodyPr wrap="square">
            <a:spAutoFit/>
          </a:bodyPr>
          <a:lstStyle/>
          <a:p>
            <a:r>
              <a:rPr lang="en-US" sz="1000" dirty="0" smtClean="0">
                <a:solidFill>
                  <a:schemeClr val="accent6">
                    <a:lumMod val="50000"/>
                  </a:schemeClr>
                </a:solidFill>
              </a:rPr>
              <a:t>Source: Google Trends</a:t>
            </a:r>
            <a:endParaRPr lang="en-GB" sz="1000" dirty="0">
              <a:solidFill>
                <a:schemeClr val="accent6">
                  <a:lumMod val="50000"/>
                </a:schemeClr>
              </a:solidFill>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91" y="1017501"/>
            <a:ext cx="2225040" cy="207264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359" y="3505788"/>
            <a:ext cx="2249424" cy="2383536"/>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4831" y="3721180"/>
            <a:ext cx="3681984" cy="1816608"/>
          </a:xfrm>
          <a:prstGeom prst="rect">
            <a:avLst/>
          </a:prstGeom>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3731" y="3670380"/>
            <a:ext cx="6321552" cy="2218944"/>
          </a:xfrm>
          <a:prstGeom prst="rect">
            <a:avLst/>
          </a:prstGeom>
        </p:spPr>
      </p:pic>
    </p:spTree>
    <p:extLst>
      <p:ext uri="{BB962C8B-B14F-4D97-AF65-F5344CB8AC3E}">
        <p14:creationId xmlns:p14="http://schemas.microsoft.com/office/powerpoint/2010/main" val="17475153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74810" y="1381615"/>
            <a:ext cx="8243513" cy="3672510"/>
          </a:xfrm>
        </p:spPr>
        <p:txBody>
          <a:bodyPr>
            <a:normAutofit/>
          </a:bodyPr>
          <a:lstStyle/>
          <a:p>
            <a:pPr>
              <a:spcBef>
                <a:spcPts val="0"/>
              </a:spcBef>
              <a:buClr>
                <a:srgbClr val="C00000"/>
              </a:buClr>
            </a:pPr>
            <a:r>
              <a:rPr lang="en-GB" sz="1800" dirty="0" smtClean="0"/>
              <a:t>Everything needed to create the client-side interface</a:t>
            </a:r>
          </a:p>
          <a:p>
            <a:pPr>
              <a:spcBef>
                <a:spcPts val="0"/>
              </a:spcBef>
              <a:buClr>
                <a:srgbClr val="C00000"/>
              </a:buClr>
            </a:pPr>
            <a:r>
              <a:rPr lang="en-US" sz="1800" dirty="0" smtClean="0"/>
              <a:t>Declarative templates with 2-way data binding</a:t>
            </a:r>
          </a:p>
          <a:p>
            <a:pPr>
              <a:spcBef>
                <a:spcPts val="0"/>
              </a:spcBef>
              <a:buClr>
                <a:srgbClr val="C00000"/>
              </a:buClr>
            </a:pPr>
            <a:r>
              <a:rPr lang="en-US" sz="1800" dirty="0" smtClean="0"/>
              <a:t>Reusable components with directives</a:t>
            </a:r>
          </a:p>
          <a:p>
            <a:pPr>
              <a:spcBef>
                <a:spcPts val="0"/>
              </a:spcBef>
              <a:buClr>
                <a:srgbClr val="C00000"/>
              </a:buClr>
            </a:pPr>
            <a:r>
              <a:rPr lang="en-US" sz="1800" dirty="0" smtClean="0"/>
              <a:t>Dependency injection</a:t>
            </a:r>
          </a:p>
          <a:p>
            <a:pPr>
              <a:spcBef>
                <a:spcPts val="0"/>
              </a:spcBef>
              <a:buClr>
                <a:srgbClr val="C00000"/>
              </a:buClr>
            </a:pPr>
            <a:r>
              <a:rPr lang="en-US" sz="1800" dirty="0" smtClean="0"/>
              <a:t>Designed for great testability</a:t>
            </a:r>
          </a:p>
          <a:p>
            <a:pPr>
              <a:spcBef>
                <a:spcPts val="0"/>
              </a:spcBef>
              <a:buClr>
                <a:srgbClr val="C00000"/>
              </a:buClr>
            </a:pPr>
            <a:r>
              <a:rPr lang="en-US" sz="1800" dirty="0" smtClean="0"/>
              <a:t>Big user community</a:t>
            </a:r>
          </a:p>
          <a:p>
            <a:pPr>
              <a:spcBef>
                <a:spcPts val="0"/>
              </a:spcBef>
              <a:buClr>
                <a:srgbClr val="C00000"/>
              </a:buClr>
            </a:pPr>
            <a:r>
              <a:rPr lang="en-US" sz="1800" dirty="0" smtClean="0"/>
              <a:t>Angular 2 (released September 2016). Completely rewritten, lots of differences from Angular 1</a:t>
            </a:r>
            <a:endParaRPr lang="en-GB" sz="1800" dirty="0"/>
          </a:p>
        </p:txBody>
      </p:sp>
      <p:sp>
        <p:nvSpPr>
          <p:cNvPr id="5" name="Title 1"/>
          <p:cNvSpPr>
            <a:spLocks noGrp="1"/>
          </p:cNvSpPr>
          <p:nvPr>
            <p:ph type="title"/>
          </p:nvPr>
        </p:nvSpPr>
        <p:spPr>
          <a:xfrm>
            <a:off x="1116532" y="142852"/>
            <a:ext cx="6635150" cy="459128"/>
          </a:xfrm>
        </p:spPr>
        <p:txBody>
          <a:bodyPr>
            <a:noAutofit/>
          </a:bodyPr>
          <a:lstStyle/>
          <a:p>
            <a:r>
              <a:rPr lang="en-GB" sz="2400" smtClean="0"/>
              <a:t>ANGULAR JS </a:t>
            </a:r>
            <a:r>
              <a:rPr lang="en-GB" sz="2400" dirty="0"/>
              <a:t>Framework by Google</a:t>
            </a:r>
            <a:endParaRPr lang="en-GB" dirty="0"/>
          </a:p>
        </p:txBody>
      </p:sp>
      <p:grpSp>
        <p:nvGrpSpPr>
          <p:cNvPr id="7" name="Group 6"/>
          <p:cNvGrpSpPr/>
          <p:nvPr/>
        </p:nvGrpSpPr>
        <p:grpSpPr>
          <a:xfrm>
            <a:off x="574810" y="4506663"/>
            <a:ext cx="7702013" cy="1544461"/>
            <a:chOff x="582305" y="4055028"/>
            <a:chExt cx="7702013" cy="1544461"/>
          </a:xfrm>
        </p:grpSpPr>
        <p:sp>
          <p:nvSpPr>
            <p:cNvPr id="9" name="Content Placeholder 2"/>
            <p:cNvSpPr txBox="1">
              <a:spLocks/>
            </p:cNvSpPr>
            <p:nvPr/>
          </p:nvSpPr>
          <p:spPr>
            <a:xfrm>
              <a:off x="582305" y="4137761"/>
              <a:ext cx="4025762" cy="1461728"/>
            </a:xfrm>
            <a:prstGeom prst="rect">
              <a:avLst/>
            </a:prstGeom>
          </p:spPr>
          <p:txBody>
            <a:bodyPr vert="horz">
              <a:normAutofit/>
            </a:bodyPr>
            <a:lstStyle/>
            <a:p>
              <a:pPr marL="285750" indent="-285750">
                <a:spcBef>
                  <a:spcPts val="0"/>
                </a:spcBef>
                <a:spcAft>
                  <a:spcPts val="0"/>
                </a:spcAft>
                <a:buClr>
                  <a:srgbClr val="297D23"/>
                </a:buClr>
                <a:buSzPct val="80000"/>
                <a:buFont typeface="Arial" charset="0"/>
                <a:buChar char="•"/>
                <a:defRPr/>
              </a:pPr>
              <a:r>
                <a:rPr lang="en-US" sz="1800" dirty="0" smtClean="0">
                  <a:solidFill>
                    <a:schemeClr val="accent6">
                      <a:lumMod val="50000"/>
                    </a:schemeClr>
                  </a:solidFill>
                  <a:latin typeface="+mn-lt"/>
                </a:rPr>
                <a:t>Most powerful</a:t>
              </a:r>
              <a:endParaRPr lang="en-US" sz="1800" dirty="0">
                <a:solidFill>
                  <a:schemeClr val="accent6">
                    <a:lumMod val="50000"/>
                  </a:schemeClr>
                </a:solidFill>
                <a:latin typeface="+mn-lt"/>
              </a:endParaRPr>
            </a:p>
            <a:p>
              <a:pPr marL="285750" marR="0" lvl="0" indent="-285750" algn="l" defTabSz="914400" rtl="0" eaLnBrk="1" fontAlgn="auto" latinLnBrk="0" hangingPunct="1">
                <a:lnSpc>
                  <a:spcPct val="100000"/>
                </a:lnSpc>
                <a:spcBef>
                  <a:spcPts val="0"/>
                </a:spcBef>
                <a:spcAft>
                  <a:spcPts val="0"/>
                </a:spcAft>
                <a:buClr>
                  <a:srgbClr val="297D23"/>
                </a:buClr>
                <a:buSzPct val="80000"/>
                <a:buFont typeface="Arial" charset="0"/>
                <a:buChar char="•"/>
                <a:tabLst/>
                <a:defRPr/>
              </a:pPr>
              <a:r>
                <a:rPr kumimoji="0" lang="en-US" sz="1800" b="0" i="0" u="none" strike="noStrike" kern="1200" cap="none" spc="0" normalizeH="0" baseline="0" noProof="0" dirty="0" smtClean="0">
                  <a:ln>
                    <a:noFill/>
                  </a:ln>
                  <a:solidFill>
                    <a:schemeClr val="accent6">
                      <a:lumMod val="50000"/>
                    </a:schemeClr>
                  </a:solidFill>
                  <a:effectLst/>
                  <a:uLnTx/>
                  <a:uFillTx/>
                  <a:latin typeface="+mn-lt"/>
                </a:rPr>
                <a:t>M</a:t>
              </a:r>
              <a:r>
                <a:rPr kumimoji="0" lang="en-US" sz="1800" b="0" i="0" u="none" strike="noStrike" kern="1200" cap="none" spc="0" normalizeH="0" noProof="0" dirty="0" smtClean="0">
                  <a:ln>
                    <a:noFill/>
                  </a:ln>
                  <a:solidFill>
                    <a:schemeClr val="accent6">
                      <a:lumMod val="50000"/>
                    </a:schemeClr>
                  </a:solidFill>
                  <a:effectLst/>
                  <a:uLnTx/>
                  <a:uFillTx/>
                  <a:latin typeface="+mn-lt"/>
                </a:rPr>
                <a:t>ost popular</a:t>
              </a:r>
              <a:endParaRPr kumimoji="0" lang="en-US" sz="1800" b="0" i="0" u="none" strike="noStrike" kern="1200" cap="none" spc="0" normalizeH="0" baseline="0" noProof="0" dirty="0" smtClean="0">
                <a:ln>
                  <a:noFill/>
                </a:ln>
                <a:solidFill>
                  <a:schemeClr val="accent6">
                    <a:lumMod val="50000"/>
                  </a:schemeClr>
                </a:solidFill>
                <a:effectLst/>
                <a:uLnTx/>
                <a:uFillTx/>
                <a:latin typeface="+mn-lt"/>
              </a:endParaRPr>
            </a:p>
            <a:p>
              <a:pPr marL="285750" marR="0" lvl="0" indent="-285750" algn="l" defTabSz="914400" rtl="0" eaLnBrk="1" fontAlgn="auto" latinLnBrk="0" hangingPunct="1">
                <a:lnSpc>
                  <a:spcPct val="100000"/>
                </a:lnSpc>
                <a:spcBef>
                  <a:spcPts val="0"/>
                </a:spcBef>
                <a:spcAft>
                  <a:spcPts val="0"/>
                </a:spcAft>
                <a:buClr>
                  <a:srgbClr val="297D23"/>
                </a:buClr>
                <a:buSzPct val="80000"/>
                <a:buFont typeface="Arial" charset="0"/>
                <a:buChar char="•"/>
                <a:tabLst/>
                <a:defRPr/>
              </a:pPr>
              <a:r>
                <a:rPr lang="en-US" sz="1800" dirty="0" smtClean="0">
                  <a:solidFill>
                    <a:schemeClr val="accent6">
                      <a:lumMod val="50000"/>
                    </a:schemeClr>
                  </a:solidFill>
                  <a:latin typeface="+mn-lt"/>
                </a:rPr>
                <a:t>Good testing support</a:t>
              </a:r>
              <a:endParaRPr kumimoji="0" lang="en-US" sz="1800" i="0" u="none" strike="noStrike" kern="1200" cap="none" spc="0" normalizeH="0" baseline="0" noProof="0" dirty="0" smtClean="0">
                <a:ln>
                  <a:noFill/>
                </a:ln>
                <a:solidFill>
                  <a:schemeClr val="accent6">
                    <a:lumMod val="50000"/>
                  </a:schemeClr>
                </a:solidFill>
                <a:effectLst/>
                <a:uLnTx/>
                <a:uFillTx/>
                <a:latin typeface="+mn-lt"/>
              </a:endParaRPr>
            </a:p>
            <a:p>
              <a:pPr marL="432000" marR="0" lvl="0" indent="-432000" algn="l" defTabSz="914400" rtl="0" eaLnBrk="1" fontAlgn="auto" latinLnBrk="0" hangingPunct="1">
                <a:lnSpc>
                  <a:spcPct val="100000"/>
                </a:lnSpc>
                <a:spcBef>
                  <a:spcPts val="2400"/>
                </a:spcBef>
                <a:spcAft>
                  <a:spcPts val="0"/>
                </a:spcAft>
                <a:buClr>
                  <a:srgbClr val="297D23"/>
                </a:buClr>
                <a:buSzPct val="80000"/>
                <a:buFont typeface="Wingdings 2" pitchFamily="18" charset="2"/>
                <a:buChar char=""/>
                <a:tabLst/>
                <a:defRPr/>
              </a:pPr>
              <a:endParaRPr kumimoji="0" lang="en-GB" sz="2000" b="0" i="0" u="none" strike="noStrike" kern="1200" cap="none" spc="0" normalizeH="0" baseline="0" noProof="0" dirty="0" smtClean="0">
                <a:ln>
                  <a:noFill/>
                </a:ln>
                <a:solidFill>
                  <a:schemeClr val="accent6">
                    <a:lumMod val="50000"/>
                  </a:schemeClr>
                </a:solidFill>
                <a:effectLst/>
                <a:uLnTx/>
                <a:uFillTx/>
              </a:endParaRPr>
            </a:p>
            <a:p>
              <a:pPr marL="432000" marR="0" lvl="0" indent="-432000" algn="l" defTabSz="914400" rtl="0" eaLnBrk="1" fontAlgn="auto" latinLnBrk="0" hangingPunct="1">
                <a:lnSpc>
                  <a:spcPct val="100000"/>
                </a:lnSpc>
                <a:spcBef>
                  <a:spcPts val="2400"/>
                </a:spcBef>
                <a:spcAft>
                  <a:spcPts val="0"/>
                </a:spcAft>
                <a:buClr>
                  <a:srgbClr val="297D23"/>
                </a:buClr>
                <a:buSzPct val="80000"/>
                <a:buFont typeface="Wingdings 2" pitchFamily="18" charset="2"/>
                <a:buChar char=""/>
                <a:tabLst/>
                <a:defRPr/>
              </a:pPr>
              <a:endParaRPr kumimoji="0" lang="en-GB" sz="2000" b="0" i="0" u="none" strike="noStrike" kern="1200" cap="none" spc="0" normalizeH="0" baseline="0" noProof="0" dirty="0" smtClean="0">
                <a:ln>
                  <a:noFill/>
                </a:ln>
                <a:solidFill>
                  <a:schemeClr val="accent6">
                    <a:lumMod val="50000"/>
                  </a:schemeClr>
                </a:solidFill>
                <a:effectLst/>
                <a:uLnTx/>
                <a:uFillTx/>
              </a:endParaRPr>
            </a:p>
            <a:p>
              <a:pPr marL="432000" marR="0" lvl="0" indent="-432000" algn="l" defTabSz="914400" rtl="0" eaLnBrk="1" fontAlgn="auto" latinLnBrk="0" hangingPunct="1">
                <a:lnSpc>
                  <a:spcPct val="100000"/>
                </a:lnSpc>
                <a:spcBef>
                  <a:spcPts val="2400"/>
                </a:spcBef>
                <a:spcAft>
                  <a:spcPts val="0"/>
                </a:spcAft>
                <a:buClr>
                  <a:srgbClr val="297D23"/>
                </a:buClr>
                <a:buSzPct val="80000"/>
                <a:buFont typeface="Wingdings 2" pitchFamily="18" charset="2"/>
                <a:buChar char=""/>
                <a:tabLst/>
                <a:defRPr/>
              </a:pPr>
              <a:endParaRPr kumimoji="0" lang="en-GB" sz="2000" b="0" i="0" u="none" strike="noStrike" kern="1200" cap="none" spc="0" normalizeH="0" baseline="0" noProof="0" dirty="0">
                <a:ln>
                  <a:noFill/>
                </a:ln>
                <a:solidFill>
                  <a:schemeClr val="accent6">
                    <a:lumMod val="50000"/>
                  </a:schemeClr>
                </a:solidFill>
                <a:effectLst/>
                <a:uLnTx/>
                <a:uFillTx/>
              </a:endParaRPr>
            </a:p>
          </p:txBody>
        </p:sp>
        <p:sp>
          <p:nvSpPr>
            <p:cNvPr id="10" name="Content Placeholder 2"/>
            <p:cNvSpPr txBox="1">
              <a:spLocks/>
            </p:cNvSpPr>
            <p:nvPr/>
          </p:nvSpPr>
          <p:spPr>
            <a:xfrm>
              <a:off x="3497972" y="4055028"/>
              <a:ext cx="4786346" cy="1461728"/>
            </a:xfrm>
            <a:prstGeom prst="rect">
              <a:avLst/>
            </a:prstGeom>
          </p:spPr>
          <p:txBody>
            <a:bodyPr vert="horz">
              <a:normAutofit/>
            </a:bodyPr>
            <a:lstStyle/>
            <a:p>
              <a:pPr marL="285750" marR="0" lvl="0" indent="-285750" algn="l" defTabSz="914400" rtl="0" eaLnBrk="1" fontAlgn="auto" latinLnBrk="0" hangingPunct="1">
                <a:lnSpc>
                  <a:spcPct val="100000"/>
                </a:lnSpc>
                <a:spcBef>
                  <a:spcPts val="0"/>
                </a:spcBef>
                <a:spcAft>
                  <a:spcPts val="0"/>
                </a:spcAft>
                <a:buClr>
                  <a:srgbClr val="C00000"/>
                </a:buClr>
                <a:buSzPct val="80000"/>
                <a:buFont typeface="Arial" charset="0"/>
                <a:buChar char="•"/>
                <a:tabLst/>
                <a:defRPr/>
              </a:pPr>
              <a:r>
                <a:rPr kumimoji="0" lang="en-US" sz="1800" i="0" u="none" strike="noStrike" kern="1200" cap="none" spc="0" normalizeH="0" baseline="0" noProof="0" dirty="0" smtClean="0">
                  <a:ln>
                    <a:noFill/>
                  </a:ln>
                  <a:solidFill>
                    <a:schemeClr val="accent6">
                      <a:lumMod val="50000"/>
                    </a:schemeClr>
                  </a:solidFill>
                  <a:effectLst/>
                  <a:uLnTx/>
                  <a:uFillTx/>
                  <a:latin typeface="+mn-lt"/>
                </a:rPr>
                <a:t>Concerns about version changes</a:t>
              </a:r>
            </a:p>
            <a:p>
              <a:pPr marL="285750" marR="0" lvl="0" indent="-285750" algn="l" defTabSz="914400" rtl="0" eaLnBrk="1" fontAlgn="auto" latinLnBrk="0" hangingPunct="1">
                <a:lnSpc>
                  <a:spcPct val="100000"/>
                </a:lnSpc>
                <a:spcBef>
                  <a:spcPts val="0"/>
                </a:spcBef>
                <a:spcAft>
                  <a:spcPts val="0"/>
                </a:spcAft>
                <a:buClr>
                  <a:srgbClr val="C00000"/>
                </a:buClr>
                <a:buSzPct val="80000"/>
                <a:buFont typeface="Arial" charset="0"/>
                <a:buChar char="•"/>
                <a:tabLst/>
                <a:defRPr/>
              </a:pPr>
              <a:r>
                <a:rPr lang="en-US" sz="1800" dirty="0" smtClean="0">
                  <a:solidFill>
                    <a:schemeClr val="accent6">
                      <a:lumMod val="50000"/>
                    </a:schemeClr>
                  </a:solidFill>
                  <a:latin typeface="+mn-lt"/>
                </a:rPr>
                <a:t>Focused on Google stack</a:t>
              </a:r>
              <a:endParaRPr kumimoji="0" lang="en-GB" sz="1800" i="0" u="none" strike="noStrike" kern="1200" cap="none" spc="0" normalizeH="0" baseline="0" noProof="0" dirty="0" smtClean="0">
                <a:ln>
                  <a:noFill/>
                </a:ln>
                <a:solidFill>
                  <a:schemeClr val="accent6">
                    <a:lumMod val="50000"/>
                  </a:schemeClr>
                </a:solidFill>
                <a:effectLst/>
                <a:uLnTx/>
                <a:uFillTx/>
                <a:latin typeface="+mn-lt"/>
              </a:endParaRPr>
            </a:p>
            <a:p>
              <a:pPr marL="432000" marR="0" lvl="0" indent="-432000" algn="l" defTabSz="914400" rtl="0" eaLnBrk="1" fontAlgn="auto" latinLnBrk="0" hangingPunct="1">
                <a:lnSpc>
                  <a:spcPct val="100000"/>
                </a:lnSpc>
                <a:spcBef>
                  <a:spcPts val="2400"/>
                </a:spcBef>
                <a:spcAft>
                  <a:spcPts val="0"/>
                </a:spcAft>
                <a:buClr>
                  <a:srgbClr val="C00000"/>
                </a:buClr>
                <a:buSzPct val="80000"/>
                <a:buFont typeface="Arial" pitchFamily="34" charset="0"/>
                <a:buChar char="−"/>
                <a:tabLst/>
                <a:defRPr/>
              </a:pPr>
              <a:endParaRPr kumimoji="0" lang="en-GB" sz="2000" b="0" i="0" u="none" strike="noStrike" kern="1200" cap="none" spc="0" normalizeH="0" baseline="0" noProof="0" dirty="0">
                <a:ln>
                  <a:noFill/>
                </a:ln>
                <a:solidFill>
                  <a:schemeClr val="accent6">
                    <a:lumMod val="50000"/>
                  </a:schemeClr>
                </a:solidFill>
                <a:effectLst/>
                <a:uLnTx/>
                <a:uFillTx/>
              </a:endParaRPr>
            </a:p>
          </p:txBody>
        </p:sp>
      </p:grpSp>
      <p:sp>
        <p:nvSpPr>
          <p:cNvPr id="2" name="CasellaDiTesto 1"/>
          <p:cNvSpPr txBox="1"/>
          <p:nvPr/>
        </p:nvSpPr>
        <p:spPr>
          <a:xfrm>
            <a:off x="574810" y="4073494"/>
            <a:ext cx="1933904" cy="369332"/>
          </a:xfrm>
          <a:prstGeom prst="rect">
            <a:avLst/>
          </a:prstGeom>
          <a:noFill/>
        </p:spPr>
        <p:txBody>
          <a:bodyPr wrap="square" rtlCol="0">
            <a:spAutoFit/>
          </a:bodyPr>
          <a:lstStyle/>
          <a:p>
            <a:r>
              <a:rPr lang="it-IT" sz="1800" dirty="0" smtClean="0">
                <a:latin typeface="+mn-lt"/>
              </a:rPr>
              <a:t>Plus</a:t>
            </a:r>
            <a:endParaRPr lang="it-IT" sz="1800" dirty="0">
              <a:latin typeface="+mn-lt"/>
            </a:endParaRPr>
          </a:p>
        </p:txBody>
      </p:sp>
      <p:sp>
        <p:nvSpPr>
          <p:cNvPr id="11" name="CasellaDiTesto 10"/>
          <p:cNvSpPr txBox="1"/>
          <p:nvPr/>
        </p:nvSpPr>
        <p:spPr>
          <a:xfrm>
            <a:off x="3490477" y="4073494"/>
            <a:ext cx="1933904" cy="369332"/>
          </a:xfrm>
          <a:prstGeom prst="rect">
            <a:avLst/>
          </a:prstGeom>
          <a:noFill/>
        </p:spPr>
        <p:txBody>
          <a:bodyPr wrap="square" rtlCol="0">
            <a:spAutoFit/>
          </a:bodyPr>
          <a:lstStyle/>
          <a:p>
            <a:r>
              <a:rPr lang="it-IT" sz="1800" dirty="0" err="1" smtClean="0">
                <a:latin typeface="+mn-lt"/>
              </a:rPr>
              <a:t>Minus</a:t>
            </a:r>
            <a:endParaRPr lang="it-IT" sz="1800" dirty="0">
              <a:latin typeface="+mn-lt"/>
            </a:endParaRPr>
          </a:p>
        </p:txBody>
      </p:sp>
    </p:spTree>
    <p:extLst>
      <p:ext uri="{BB962C8B-B14F-4D97-AF65-F5344CB8AC3E}">
        <p14:creationId xmlns:p14="http://schemas.microsoft.com/office/powerpoint/2010/main" val="2013337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err="1"/>
              <a:t>Javascript</a:t>
            </a:r>
            <a:r>
              <a:rPr lang="it-IT" sz="2400" dirty="0"/>
              <a:t> </a:t>
            </a:r>
            <a:r>
              <a:rPr lang="it-IT" sz="2400" dirty="0" err="1" smtClean="0"/>
              <a:t>language</a:t>
            </a:r>
            <a:endParaRPr lang="it-IT" sz="2400" dirty="0"/>
          </a:p>
        </p:txBody>
      </p:sp>
      <p:sp>
        <p:nvSpPr>
          <p:cNvPr id="3" name="Segnaposto contenuto 2"/>
          <p:cNvSpPr>
            <a:spLocks noGrp="1"/>
          </p:cNvSpPr>
          <p:nvPr>
            <p:ph idx="1"/>
          </p:nvPr>
        </p:nvSpPr>
        <p:spPr/>
        <p:txBody>
          <a:bodyPr/>
          <a:lstStyle/>
          <a:p>
            <a:r>
              <a:rPr lang="it-IT" sz="1800" dirty="0" err="1" smtClean="0"/>
              <a:t>Javascript</a:t>
            </a:r>
            <a:r>
              <a:rPr lang="it-IT" sz="1800" dirty="0" smtClean="0"/>
              <a:t> </a:t>
            </a:r>
            <a:r>
              <a:rPr lang="it-IT" sz="1800" dirty="0" err="1"/>
              <a:t>is</a:t>
            </a:r>
            <a:r>
              <a:rPr lang="it-IT" sz="1800" dirty="0"/>
              <a:t> </a:t>
            </a:r>
            <a:r>
              <a:rPr lang="it-IT" sz="1800" dirty="0" smtClean="0"/>
              <a:t>an </a:t>
            </a:r>
            <a:r>
              <a:rPr lang="it-IT" sz="1800" dirty="0" err="1" smtClean="0"/>
              <a:t>interpreted</a:t>
            </a:r>
            <a:r>
              <a:rPr lang="it-IT" sz="1800" dirty="0" smtClean="0"/>
              <a:t> </a:t>
            </a:r>
            <a:r>
              <a:rPr lang="it-IT" sz="1800" dirty="0" err="1"/>
              <a:t>programming</a:t>
            </a:r>
            <a:r>
              <a:rPr lang="it-IT" sz="1800" dirty="0"/>
              <a:t> </a:t>
            </a:r>
            <a:r>
              <a:rPr lang="it-IT" sz="1800" dirty="0" err="1"/>
              <a:t>language</a:t>
            </a:r>
            <a:r>
              <a:rPr lang="it-IT" sz="1800" dirty="0"/>
              <a:t> with </a:t>
            </a:r>
            <a:r>
              <a:rPr lang="it-IT" sz="1800" dirty="0" err="1" smtClean="0"/>
              <a:t>object-oriented</a:t>
            </a:r>
            <a:r>
              <a:rPr lang="it-IT" sz="1800" dirty="0" smtClean="0"/>
              <a:t> </a:t>
            </a:r>
            <a:r>
              <a:rPr lang="it-IT" sz="1800" dirty="0" err="1" smtClean="0"/>
              <a:t>capabilities</a:t>
            </a:r>
            <a:endParaRPr lang="it-IT" sz="1800" dirty="0" smtClean="0"/>
          </a:p>
          <a:p>
            <a:endParaRPr lang="it-IT" sz="1800" dirty="0" smtClean="0"/>
          </a:p>
          <a:p>
            <a:r>
              <a:rPr lang="it-IT" sz="1800" dirty="0" smtClean="0"/>
              <a:t>The ECMA-262 </a:t>
            </a:r>
            <a:r>
              <a:rPr lang="it-IT" sz="1800" dirty="0" err="1" smtClean="0"/>
              <a:t>Specification</a:t>
            </a:r>
            <a:r>
              <a:rPr lang="it-IT" sz="1800" dirty="0"/>
              <a:t> </a:t>
            </a:r>
            <a:r>
              <a:rPr lang="it-IT" sz="1800" dirty="0" err="1" smtClean="0"/>
              <a:t>defined</a:t>
            </a:r>
            <a:r>
              <a:rPr lang="it-IT" sz="1800" dirty="0" smtClean="0"/>
              <a:t> </a:t>
            </a:r>
            <a:r>
              <a:rPr lang="it-IT" sz="1800" dirty="0"/>
              <a:t>a standard </a:t>
            </a:r>
            <a:r>
              <a:rPr lang="it-IT" sz="1800" dirty="0" err="1"/>
              <a:t>version</a:t>
            </a:r>
            <a:r>
              <a:rPr lang="it-IT" sz="1800" dirty="0"/>
              <a:t> of the core JavaScript </a:t>
            </a:r>
            <a:r>
              <a:rPr lang="it-IT" sz="1800" dirty="0" err="1" smtClean="0"/>
              <a:t>language</a:t>
            </a:r>
            <a:r>
              <a:rPr lang="it-IT" sz="1800" dirty="0" smtClean="0"/>
              <a:t>.</a:t>
            </a:r>
          </a:p>
          <a:p>
            <a:pPr lvl="1"/>
            <a:r>
              <a:rPr lang="it-IT" sz="1800" dirty="0" smtClean="0"/>
              <a:t>JavaScript </a:t>
            </a:r>
            <a:r>
              <a:rPr lang="it-IT" sz="1800" dirty="0" err="1"/>
              <a:t>is</a:t>
            </a:r>
            <a:r>
              <a:rPr lang="it-IT" sz="1800" dirty="0"/>
              <a:t> a </a:t>
            </a:r>
            <a:r>
              <a:rPr lang="it-IT" sz="1800" dirty="0" err="1"/>
              <a:t>lightweight</a:t>
            </a:r>
            <a:r>
              <a:rPr lang="it-IT" sz="1800" dirty="0"/>
              <a:t>, </a:t>
            </a:r>
            <a:r>
              <a:rPr lang="it-IT" sz="1800" dirty="0" err="1"/>
              <a:t>interpreted</a:t>
            </a:r>
            <a:r>
              <a:rPr lang="it-IT" sz="1800" dirty="0"/>
              <a:t> </a:t>
            </a:r>
            <a:r>
              <a:rPr lang="it-IT" sz="1800" dirty="0" err="1"/>
              <a:t>programming</a:t>
            </a:r>
            <a:r>
              <a:rPr lang="it-IT" sz="1800" dirty="0"/>
              <a:t> </a:t>
            </a:r>
            <a:r>
              <a:rPr lang="it-IT" sz="1800" dirty="0" err="1" smtClean="0"/>
              <a:t>language</a:t>
            </a:r>
            <a:r>
              <a:rPr lang="it-IT" sz="1800" dirty="0" smtClean="0"/>
              <a:t>.</a:t>
            </a:r>
            <a:endParaRPr lang="it-IT" sz="1800" dirty="0"/>
          </a:p>
          <a:p>
            <a:pPr lvl="1"/>
            <a:r>
              <a:rPr lang="it-IT" sz="1800" dirty="0" err="1" smtClean="0"/>
              <a:t>Designed</a:t>
            </a:r>
            <a:r>
              <a:rPr lang="it-IT" sz="1800" dirty="0" smtClean="0"/>
              <a:t> </a:t>
            </a:r>
            <a:r>
              <a:rPr lang="it-IT" sz="1800" dirty="0"/>
              <a:t>for </a:t>
            </a:r>
            <a:r>
              <a:rPr lang="it-IT" sz="1800" dirty="0" err="1"/>
              <a:t>creating</a:t>
            </a:r>
            <a:r>
              <a:rPr lang="it-IT" sz="1800" dirty="0"/>
              <a:t> </a:t>
            </a:r>
            <a:r>
              <a:rPr lang="it-IT" sz="1800" dirty="0" smtClean="0"/>
              <a:t>network-</a:t>
            </a:r>
            <a:r>
              <a:rPr lang="it-IT" sz="1800" dirty="0" err="1" smtClean="0"/>
              <a:t>centric</a:t>
            </a:r>
            <a:r>
              <a:rPr lang="it-IT" sz="1800" dirty="0" smtClean="0"/>
              <a:t> </a:t>
            </a:r>
            <a:r>
              <a:rPr lang="it-IT" sz="1800" dirty="0" err="1"/>
              <a:t>applications</a:t>
            </a:r>
            <a:endParaRPr lang="it-IT" sz="1800" dirty="0"/>
          </a:p>
          <a:p>
            <a:pPr lvl="1"/>
            <a:r>
              <a:rPr lang="it-IT" sz="1800" dirty="0" err="1" smtClean="0"/>
              <a:t>Complementary</a:t>
            </a:r>
            <a:r>
              <a:rPr lang="it-IT" sz="1800" dirty="0" smtClean="0"/>
              <a:t> </a:t>
            </a:r>
            <a:r>
              <a:rPr lang="it-IT" sz="1800" dirty="0"/>
              <a:t>to and </a:t>
            </a:r>
            <a:r>
              <a:rPr lang="it-IT" sz="1800" dirty="0" err="1"/>
              <a:t>integrated</a:t>
            </a:r>
            <a:r>
              <a:rPr lang="it-IT" sz="1800" dirty="0"/>
              <a:t> with Java</a:t>
            </a:r>
          </a:p>
          <a:p>
            <a:pPr lvl="1"/>
            <a:r>
              <a:rPr lang="it-IT" sz="1800" dirty="0" err="1" smtClean="0"/>
              <a:t>Complementary</a:t>
            </a:r>
            <a:r>
              <a:rPr lang="it-IT" sz="1800" dirty="0" smtClean="0"/>
              <a:t> </a:t>
            </a:r>
            <a:r>
              <a:rPr lang="it-IT" sz="1800" dirty="0"/>
              <a:t>to and </a:t>
            </a:r>
            <a:r>
              <a:rPr lang="it-IT" sz="1800" dirty="0" err="1"/>
              <a:t>integrated</a:t>
            </a:r>
            <a:r>
              <a:rPr lang="it-IT" sz="1800" dirty="0"/>
              <a:t> with HTML</a:t>
            </a:r>
          </a:p>
          <a:p>
            <a:pPr lvl="1"/>
            <a:r>
              <a:rPr lang="it-IT" sz="1800" dirty="0" smtClean="0"/>
              <a:t>Open </a:t>
            </a:r>
            <a:r>
              <a:rPr lang="it-IT" sz="1800" dirty="0"/>
              <a:t>and </a:t>
            </a:r>
            <a:r>
              <a:rPr lang="it-IT" sz="1800" dirty="0" smtClean="0"/>
              <a:t>cross-</a:t>
            </a:r>
            <a:r>
              <a:rPr lang="it-IT" sz="1800" dirty="0" err="1" smtClean="0"/>
              <a:t>platform</a:t>
            </a:r>
            <a:endParaRPr lang="it-IT" sz="1800" dirty="0"/>
          </a:p>
          <a:p>
            <a:endParaRPr lang="it-IT" sz="1800" dirty="0"/>
          </a:p>
          <a:p>
            <a:endParaRPr lang="it-IT" sz="1800" dirty="0"/>
          </a:p>
          <a:p>
            <a:endParaRPr lang="it-IT" dirty="0"/>
          </a:p>
        </p:txBody>
      </p:sp>
      <p:grpSp>
        <p:nvGrpSpPr>
          <p:cNvPr id="4" name="Group 14"/>
          <p:cNvGrpSpPr/>
          <p:nvPr/>
        </p:nvGrpSpPr>
        <p:grpSpPr>
          <a:xfrm>
            <a:off x="885931" y="5461227"/>
            <a:ext cx="7078468" cy="791866"/>
            <a:chOff x="363422" y="4788566"/>
            <a:chExt cx="7078468" cy="791866"/>
          </a:xfrm>
        </p:grpSpPr>
        <p:sp>
          <p:nvSpPr>
            <p:cNvPr id="5" name="Rounded Rectangle 12"/>
            <p:cNvSpPr/>
            <p:nvPr/>
          </p:nvSpPr>
          <p:spPr>
            <a:xfrm>
              <a:off x="363422" y="4788566"/>
              <a:ext cx="7078468" cy="73078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1800" b="1" dirty="0" smtClean="0">
                  <a:solidFill>
                    <a:srgbClr val="0769AD"/>
                  </a:solidFill>
                </a:rPr>
                <a:t>“</a:t>
              </a:r>
              <a:r>
                <a:rPr lang="en-US" sz="1800" b="1" dirty="0" smtClean="0">
                  <a:solidFill>
                    <a:srgbClr val="C00000"/>
                  </a:solidFill>
                </a:rPr>
                <a:t>Java </a:t>
              </a:r>
              <a:r>
                <a:rPr lang="en-US" sz="1800" b="1" dirty="0" smtClean="0">
                  <a:solidFill>
                    <a:srgbClr val="0769AD"/>
                  </a:solidFill>
                </a:rPr>
                <a:t>is to </a:t>
              </a:r>
              <a:r>
                <a:rPr lang="en-US" sz="1800" b="1" dirty="0" smtClean="0">
                  <a:solidFill>
                    <a:srgbClr val="C00000"/>
                  </a:solidFill>
                </a:rPr>
                <a:t>Java</a:t>
              </a:r>
              <a:r>
                <a:rPr lang="en-US" sz="1800" b="1" i="1" dirty="0" smtClean="0">
                  <a:solidFill>
                    <a:srgbClr val="0769AD"/>
                  </a:solidFill>
                </a:rPr>
                <a:t>Script</a:t>
              </a:r>
              <a:r>
                <a:rPr lang="en-US" sz="1800" b="1" dirty="0" smtClean="0">
                  <a:solidFill>
                    <a:srgbClr val="0769AD"/>
                  </a:solidFill>
                </a:rPr>
                <a:t> what </a:t>
              </a:r>
              <a:r>
                <a:rPr lang="en-US" sz="1800" b="1" dirty="0" smtClean="0">
                  <a:solidFill>
                    <a:srgbClr val="C00000"/>
                  </a:solidFill>
                </a:rPr>
                <a:t>Car </a:t>
              </a:r>
              <a:r>
                <a:rPr lang="en-US" sz="1800" b="1" dirty="0" smtClean="0">
                  <a:solidFill>
                    <a:srgbClr val="0769AD"/>
                  </a:solidFill>
                </a:rPr>
                <a:t>is to </a:t>
              </a:r>
              <a:r>
                <a:rPr lang="en-US" sz="1800" b="1" dirty="0" smtClean="0">
                  <a:solidFill>
                    <a:srgbClr val="C00000"/>
                  </a:solidFill>
                </a:rPr>
                <a:t>Car</a:t>
              </a:r>
              <a:r>
                <a:rPr lang="en-US" sz="1800" b="1" i="1" dirty="0" smtClean="0">
                  <a:solidFill>
                    <a:srgbClr val="0769AD"/>
                  </a:solidFill>
                </a:rPr>
                <a:t>pet</a:t>
              </a:r>
              <a:r>
                <a:rPr lang="en-US" sz="1800" b="1" dirty="0" smtClean="0">
                  <a:solidFill>
                    <a:srgbClr val="0769AD"/>
                  </a:solidFill>
                </a:rPr>
                <a:t>”</a:t>
              </a:r>
              <a:endParaRPr lang="en-GB" sz="1800" b="1" dirty="0">
                <a:solidFill>
                  <a:srgbClr val="0769AD"/>
                </a:solidFill>
              </a:endParaRPr>
            </a:p>
          </p:txBody>
        </p:sp>
        <p:sp>
          <p:nvSpPr>
            <p:cNvPr id="6" name="TextBox 13"/>
            <p:cNvSpPr txBox="1"/>
            <p:nvPr/>
          </p:nvSpPr>
          <p:spPr>
            <a:xfrm>
              <a:off x="474728" y="5272655"/>
              <a:ext cx="1293944" cy="307777"/>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fr-CH" sz="1400" dirty="0" smtClean="0">
                  <a:solidFill>
                    <a:schemeClr val="accent6">
                      <a:lumMod val="50000"/>
                    </a:schemeClr>
                  </a:solidFill>
                </a:rPr>
                <a:t>Chris Heilmann</a:t>
              </a:r>
              <a:endParaRPr lang="ru-RU" dirty="0">
                <a:solidFill>
                  <a:schemeClr val="accent6">
                    <a:lumMod val="50000"/>
                  </a:schemeClr>
                </a:solidFill>
              </a:endParaRPr>
            </a:p>
          </p:txBody>
        </p:sp>
      </p:grpSp>
    </p:spTree>
    <p:extLst>
      <p:ext uri="{BB962C8B-B14F-4D97-AF65-F5344CB8AC3E}">
        <p14:creationId xmlns:p14="http://schemas.microsoft.com/office/powerpoint/2010/main" val="2614661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76" y="161482"/>
            <a:ext cx="8226854" cy="459128"/>
          </a:xfrm>
        </p:spPr>
        <p:txBody>
          <a:bodyPr>
            <a:noAutofit/>
          </a:bodyPr>
          <a:lstStyle/>
          <a:p>
            <a:r>
              <a:rPr lang="en-GB" sz="2400" dirty="0" smtClean="0"/>
              <a:t>Angular Example 1</a:t>
            </a:r>
            <a:endParaRPr lang="en-GB" sz="2400" dirty="0"/>
          </a:p>
        </p:txBody>
      </p:sp>
      <p:sp>
        <p:nvSpPr>
          <p:cNvPr id="2050" name="Rectangle 2"/>
          <p:cNvSpPr>
            <a:spLocks noChangeArrowheads="1"/>
          </p:cNvSpPr>
          <p:nvPr/>
        </p:nvSpPr>
        <p:spPr bwMode="auto">
          <a:xfrm>
            <a:off x="161676" y="815442"/>
            <a:ext cx="86868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600" b="0" i="0" u="none" strike="noStrike" cap="none" normalizeH="0" baseline="0" dirty="0" smtClean="0">
                <a:ln>
                  <a:noFill/>
                </a:ln>
                <a:effectLst/>
                <a:latin typeface="Courier New" pitchFamily="49" charset="0"/>
                <a:cs typeface="Courier New" pitchFamily="49" charset="0"/>
              </a:rPr>
              <a:t>&lt;!</a:t>
            </a:r>
            <a:r>
              <a:rPr kumimoji="0" lang="ru-RU" sz="1600" b="0" i="0" u="none" strike="noStrike" cap="none" normalizeH="0" baseline="0" dirty="0" err="1" smtClean="0">
                <a:ln>
                  <a:noFill/>
                </a:ln>
                <a:effectLst/>
                <a:latin typeface="Courier New" pitchFamily="49" charset="0"/>
                <a:cs typeface="Courier New" pitchFamily="49" charset="0"/>
              </a:rPr>
              <a:t>doctype</a:t>
            </a:r>
            <a:r>
              <a:rPr kumimoji="0" lang="ru-RU" sz="1600" b="0" i="0" u="none" strike="noStrike" cap="none" normalizeH="0" baseline="0" dirty="0" smtClean="0">
                <a:ln>
                  <a:noFill/>
                </a:ln>
                <a:effectLst/>
                <a:latin typeface="Courier New" pitchFamily="49" charset="0"/>
                <a:cs typeface="Courier New" pitchFamily="49" charset="0"/>
              </a:rPr>
              <a:t> </a:t>
            </a:r>
            <a:r>
              <a:rPr kumimoji="0" lang="ru-RU" sz="1600" b="0" i="0" u="none" strike="noStrike" cap="none" normalizeH="0" baseline="0" dirty="0" err="1" smtClean="0">
                <a:ln>
                  <a:noFill/>
                </a:ln>
                <a:effectLst/>
                <a:latin typeface="Courier New" pitchFamily="49" charset="0"/>
                <a:cs typeface="Courier New" pitchFamily="49" charset="0"/>
              </a:rPr>
              <a:t>html</a:t>
            </a:r>
            <a:r>
              <a:rPr kumimoji="0" lang="ru-RU" sz="1600" b="0" i="0" u="none" strike="noStrike" cap="none" normalizeH="0" baseline="0" dirty="0" smtClean="0">
                <a:ln>
                  <a:noFill/>
                </a:ln>
                <a:effectLst/>
                <a:latin typeface="Courier New" pitchFamily="49" charset="0"/>
                <a:cs typeface="Courier New" pitchFamily="49" charset="0"/>
              </a:rPr>
              <a:t>&gt;</a:t>
            </a:r>
            <a:br>
              <a:rPr kumimoji="0" lang="ru-RU" sz="1600" b="0" i="0" u="none" strike="noStrike" cap="none" normalizeH="0" baseline="0" dirty="0" smtClean="0">
                <a:ln>
                  <a:noFill/>
                </a:ln>
                <a:effectLst/>
                <a:latin typeface="Courier New" pitchFamily="49" charset="0"/>
                <a:cs typeface="Courier New" pitchFamily="49" charset="0"/>
              </a:rPr>
            </a:br>
            <a:r>
              <a:rPr kumimoji="0" lang="ru-RU" sz="1600" b="0" i="0" u="none" strike="noStrike" cap="none" normalizeH="0" baseline="0" dirty="0" smtClean="0">
                <a:ln>
                  <a:noFill/>
                </a:ln>
                <a:effectLst/>
                <a:latin typeface="Courier New" pitchFamily="49" charset="0"/>
                <a:cs typeface="Courier New" pitchFamily="49" charset="0"/>
              </a:rPr>
              <a:t/>
            </a:r>
            <a:br>
              <a:rPr kumimoji="0" lang="ru-RU" sz="1600" b="0" i="0" u="none" strike="noStrike" cap="none" normalizeH="0" baseline="0" dirty="0" smtClean="0">
                <a:ln>
                  <a:noFill/>
                </a:ln>
                <a:effectLst/>
                <a:latin typeface="Courier New" pitchFamily="49" charset="0"/>
                <a:cs typeface="Courier New" pitchFamily="49" charset="0"/>
              </a:rPr>
            </a:br>
            <a:r>
              <a:rPr kumimoji="0" lang="ru-RU" sz="1600" b="0" i="0" u="none" strike="noStrike" cap="none" normalizeH="0" baseline="0" dirty="0" smtClean="0">
                <a:ln>
                  <a:noFill/>
                </a:ln>
                <a:effectLst/>
                <a:latin typeface="Courier New" pitchFamily="49" charset="0"/>
                <a:cs typeface="Courier New" pitchFamily="49" charset="0"/>
              </a:rPr>
              <a:t>&lt;</a:t>
            </a:r>
            <a:r>
              <a:rPr kumimoji="0" lang="ru-RU" sz="1600" b="0" i="0" u="none" strike="noStrike" cap="none" normalizeH="0" baseline="0" dirty="0" err="1" smtClean="0">
                <a:ln>
                  <a:noFill/>
                </a:ln>
                <a:effectLst/>
                <a:latin typeface="Courier New" pitchFamily="49" charset="0"/>
                <a:cs typeface="Courier New" pitchFamily="49" charset="0"/>
              </a:rPr>
              <a:t>html</a:t>
            </a:r>
            <a:r>
              <a:rPr kumimoji="0" lang="ru-RU" sz="1600" b="0" i="0" u="none" strike="noStrike" cap="none" normalizeH="0" baseline="0" dirty="0" smtClean="0">
                <a:ln>
                  <a:noFill/>
                </a:ln>
                <a:effectLst/>
                <a:latin typeface="Courier New" pitchFamily="49" charset="0"/>
                <a:cs typeface="Courier New" pitchFamily="49" charset="0"/>
              </a:rPr>
              <a:t> </a:t>
            </a:r>
            <a:r>
              <a:rPr kumimoji="0" lang="ru-RU" sz="1600" b="0" i="0" u="none" strike="noStrike" cap="none" normalizeH="0" baseline="0" dirty="0" err="1" smtClean="0">
                <a:ln>
                  <a:noFill/>
                </a:ln>
                <a:effectLst/>
                <a:latin typeface="Courier New" pitchFamily="49" charset="0"/>
                <a:cs typeface="Courier New" pitchFamily="49" charset="0"/>
              </a:rPr>
              <a:t>lang=</a:t>
            </a:r>
            <a:r>
              <a:rPr kumimoji="0" lang="ru-RU" sz="1600" b="0" i="0" u="none" strike="noStrike" cap="none" normalizeH="0" baseline="0" dirty="0" smtClean="0">
                <a:ln>
                  <a:noFill/>
                </a:ln>
                <a:effectLst/>
                <a:latin typeface="Courier New" pitchFamily="49" charset="0"/>
                <a:cs typeface="Courier New" pitchFamily="49" charset="0"/>
              </a:rPr>
              <a:t>"</a:t>
            </a:r>
            <a:r>
              <a:rPr kumimoji="0" lang="ru-RU" sz="1600" b="0" i="0" u="none" strike="noStrike" cap="none" normalizeH="0" baseline="0" dirty="0" err="1" smtClean="0">
                <a:ln>
                  <a:noFill/>
                </a:ln>
                <a:effectLst/>
                <a:latin typeface="Courier New" pitchFamily="49" charset="0"/>
                <a:cs typeface="Courier New" pitchFamily="49" charset="0"/>
              </a:rPr>
              <a:t>en</a:t>
            </a:r>
            <a:r>
              <a:rPr kumimoji="0" lang="ru-RU" sz="1600" b="0" i="0" u="none" strike="noStrike" cap="none" normalizeH="0" baseline="0" dirty="0" smtClean="0">
                <a:ln>
                  <a:noFill/>
                </a:ln>
                <a:effectLst/>
                <a:latin typeface="Courier New" pitchFamily="49" charset="0"/>
                <a:cs typeface="Courier New" pitchFamily="49" charset="0"/>
              </a:rPr>
              <a:t>"&gt;</a:t>
            </a:r>
            <a:br>
              <a:rPr kumimoji="0" lang="ru-RU" sz="1600" b="0" i="0" u="none" strike="noStrike" cap="none" normalizeH="0" baseline="0" dirty="0" smtClean="0">
                <a:ln>
                  <a:noFill/>
                </a:ln>
                <a:effectLst/>
                <a:latin typeface="Courier New" pitchFamily="49" charset="0"/>
                <a:cs typeface="Courier New" pitchFamily="49" charset="0"/>
              </a:rPr>
            </a:br>
            <a:r>
              <a:rPr kumimoji="0" lang="ru-RU" sz="1600" b="0" i="0" u="none" strike="noStrike" cap="none" normalizeH="0" baseline="0" dirty="0" smtClean="0">
                <a:ln>
                  <a:noFill/>
                </a:ln>
                <a:effectLst/>
                <a:latin typeface="Courier New" pitchFamily="49" charset="0"/>
                <a:cs typeface="Courier New" pitchFamily="49" charset="0"/>
              </a:rPr>
              <a:t>&lt;</a:t>
            </a:r>
            <a:r>
              <a:rPr kumimoji="0" lang="ru-RU" sz="1600" b="0" i="0" u="none" strike="noStrike" cap="none" normalizeH="0" baseline="0" dirty="0" err="1" smtClean="0">
                <a:ln>
                  <a:noFill/>
                </a:ln>
                <a:effectLst/>
                <a:latin typeface="Courier New" pitchFamily="49" charset="0"/>
                <a:cs typeface="Courier New" pitchFamily="49" charset="0"/>
              </a:rPr>
              <a:t>head</a:t>
            </a:r>
            <a:r>
              <a:rPr kumimoji="0" lang="ru-RU" sz="1600" b="0" i="0" u="none" strike="noStrike" cap="none" normalizeH="0" baseline="0" dirty="0" smtClean="0">
                <a:ln>
                  <a:noFill/>
                </a:ln>
                <a:effectLst/>
                <a:latin typeface="Courier New" pitchFamily="49" charset="0"/>
                <a:cs typeface="Courier New" pitchFamily="49" charset="0"/>
              </a:rPr>
              <a:t>&gt;</a:t>
            </a:r>
            <a:br>
              <a:rPr kumimoji="0" lang="ru-RU" sz="1600" b="0" i="0" u="none" strike="noStrike" cap="none" normalizeH="0" baseline="0" dirty="0" smtClean="0">
                <a:ln>
                  <a:noFill/>
                </a:ln>
                <a:effectLst/>
                <a:latin typeface="Courier New" pitchFamily="49" charset="0"/>
                <a:cs typeface="Courier New" pitchFamily="49" charset="0"/>
              </a:rPr>
            </a:br>
            <a:r>
              <a:rPr kumimoji="0" lang="ru-RU" sz="1600" b="0" i="0" u="none" strike="noStrike" cap="none" normalizeH="0" baseline="0" dirty="0" smtClean="0">
                <a:ln>
                  <a:noFill/>
                </a:ln>
                <a:effectLst/>
                <a:latin typeface="Courier New" pitchFamily="49" charset="0"/>
                <a:cs typeface="Courier New" pitchFamily="49" charset="0"/>
              </a:rPr>
              <a:t>  &lt;</a:t>
            </a:r>
            <a:r>
              <a:rPr kumimoji="0" lang="ru-RU" sz="1600" b="0" i="0" u="none" strike="noStrike" cap="none" normalizeH="0" baseline="0" dirty="0" err="1" smtClean="0">
                <a:ln>
                  <a:noFill/>
                </a:ln>
                <a:effectLst/>
                <a:latin typeface="Courier New" pitchFamily="49" charset="0"/>
                <a:cs typeface="Courier New" pitchFamily="49" charset="0"/>
              </a:rPr>
              <a:t>meta</a:t>
            </a:r>
            <a:r>
              <a:rPr kumimoji="0" lang="ru-RU" sz="1600" b="0" i="0" u="none" strike="noStrike" cap="none" normalizeH="0" baseline="0" dirty="0" smtClean="0">
                <a:ln>
                  <a:noFill/>
                </a:ln>
                <a:effectLst/>
                <a:latin typeface="Courier New" pitchFamily="49" charset="0"/>
                <a:cs typeface="Courier New" pitchFamily="49" charset="0"/>
              </a:rPr>
              <a:t> </a:t>
            </a:r>
            <a:r>
              <a:rPr kumimoji="0" lang="ru-RU" sz="1600" b="0" i="0" u="none" strike="noStrike" cap="none" normalizeH="0" baseline="0" dirty="0" err="1" smtClean="0">
                <a:ln>
                  <a:noFill/>
                </a:ln>
                <a:effectLst/>
                <a:latin typeface="Courier New" pitchFamily="49" charset="0"/>
                <a:cs typeface="Courier New" pitchFamily="49" charset="0"/>
              </a:rPr>
              <a:t>charset=</a:t>
            </a:r>
            <a:r>
              <a:rPr kumimoji="0" lang="ru-RU" sz="1600" b="0" i="0" u="none" strike="noStrike" cap="none" normalizeH="0" baseline="0" dirty="0" smtClean="0">
                <a:ln>
                  <a:noFill/>
                </a:ln>
                <a:effectLst/>
                <a:latin typeface="Courier New" pitchFamily="49" charset="0"/>
                <a:cs typeface="Courier New" pitchFamily="49" charset="0"/>
              </a:rPr>
              <a:t>"utf-8"&gt;</a:t>
            </a:r>
            <a:br>
              <a:rPr kumimoji="0" lang="ru-RU" sz="1600" b="0" i="0" u="none" strike="noStrike" cap="none" normalizeH="0" baseline="0" dirty="0" smtClean="0">
                <a:ln>
                  <a:noFill/>
                </a:ln>
                <a:effectLst/>
                <a:latin typeface="Courier New" pitchFamily="49" charset="0"/>
                <a:cs typeface="Courier New" pitchFamily="49" charset="0"/>
              </a:rPr>
            </a:br>
            <a:r>
              <a:rPr kumimoji="0" lang="ru-RU" sz="1600" b="0" i="0" u="none" strike="noStrike" cap="none" normalizeH="0" baseline="0" dirty="0" smtClean="0">
                <a:ln>
                  <a:noFill/>
                </a:ln>
                <a:effectLst/>
                <a:latin typeface="Courier New" pitchFamily="49" charset="0"/>
                <a:cs typeface="Courier New" pitchFamily="49" charset="0"/>
              </a:rPr>
              <a:t>  &lt;</a:t>
            </a:r>
            <a:r>
              <a:rPr kumimoji="0" lang="ru-RU" sz="1600" b="0" i="0" u="none" strike="noStrike" cap="none" normalizeH="0" baseline="0" dirty="0" err="1" smtClean="0">
                <a:ln>
                  <a:noFill/>
                </a:ln>
                <a:effectLst/>
                <a:latin typeface="Courier New" pitchFamily="49" charset="0"/>
                <a:cs typeface="Courier New" pitchFamily="49" charset="0"/>
              </a:rPr>
              <a:t>title</a:t>
            </a:r>
            <a:r>
              <a:rPr kumimoji="0" lang="ru-RU" sz="1600" b="0" i="0" u="none" strike="noStrike" cap="none" normalizeH="0" baseline="0" dirty="0" smtClean="0">
                <a:ln>
                  <a:noFill/>
                </a:ln>
                <a:effectLst/>
                <a:latin typeface="Courier New" pitchFamily="49" charset="0"/>
                <a:cs typeface="Courier New" pitchFamily="49" charset="0"/>
              </a:rPr>
              <a:t>&gt;</a:t>
            </a:r>
            <a:r>
              <a:rPr kumimoji="0" lang="ru-RU" sz="1600" b="0" i="0" u="none" strike="noStrike" cap="none" normalizeH="0" baseline="0" dirty="0" err="1" smtClean="0">
                <a:ln>
                  <a:noFill/>
                </a:ln>
                <a:effectLst/>
                <a:latin typeface="Courier New" pitchFamily="49" charset="0"/>
                <a:cs typeface="Courier New" pitchFamily="49" charset="0"/>
              </a:rPr>
              <a:t>Angular</a:t>
            </a:r>
            <a:r>
              <a:rPr kumimoji="0" lang="ru-RU" sz="1600" b="0" i="0" u="none" strike="noStrike" cap="none" normalizeH="0" baseline="0" dirty="0" smtClean="0">
                <a:ln>
                  <a:noFill/>
                </a:ln>
                <a:effectLst/>
                <a:latin typeface="Courier New" pitchFamily="49" charset="0"/>
                <a:cs typeface="Courier New" pitchFamily="49" charset="0"/>
              </a:rPr>
              <a:t> </a:t>
            </a:r>
            <a:r>
              <a:rPr kumimoji="0" lang="ru-RU" sz="1600" b="0" i="0" u="none" strike="noStrike" cap="none" normalizeH="0" baseline="0" dirty="0" err="1" smtClean="0">
                <a:ln>
                  <a:noFill/>
                </a:ln>
                <a:effectLst/>
                <a:latin typeface="Courier New" pitchFamily="49" charset="0"/>
                <a:cs typeface="Courier New" pitchFamily="49" charset="0"/>
              </a:rPr>
              <a:t>Example</a:t>
            </a:r>
            <a:r>
              <a:rPr kumimoji="0" lang="ru-RU" sz="1600" b="0" i="0" u="none" strike="noStrike" cap="none" normalizeH="0" baseline="0" dirty="0" smtClean="0">
                <a:ln>
                  <a:noFill/>
                </a:ln>
                <a:effectLst/>
                <a:latin typeface="Courier New" pitchFamily="49" charset="0"/>
                <a:cs typeface="Courier New" pitchFamily="49" charset="0"/>
              </a:rPr>
              <a:t>&lt;/</a:t>
            </a:r>
            <a:r>
              <a:rPr kumimoji="0" lang="ru-RU" sz="1600" b="0" i="0" u="none" strike="noStrike" cap="none" normalizeH="0" baseline="0" dirty="0" err="1" smtClean="0">
                <a:ln>
                  <a:noFill/>
                </a:ln>
                <a:effectLst/>
                <a:latin typeface="Courier New" pitchFamily="49" charset="0"/>
                <a:cs typeface="Courier New" pitchFamily="49" charset="0"/>
              </a:rPr>
              <a:t>title</a:t>
            </a:r>
            <a:r>
              <a:rPr kumimoji="0" lang="ru-RU" sz="1600" b="0" i="0" u="none" strike="noStrike" cap="none" normalizeH="0" baseline="0" dirty="0" smtClean="0">
                <a:ln>
                  <a:noFill/>
                </a:ln>
                <a:effectLst/>
                <a:latin typeface="Courier New" pitchFamily="49" charset="0"/>
                <a:cs typeface="Courier New" pitchFamily="49" charset="0"/>
              </a:rPr>
              <a:t>&gt;</a:t>
            </a:r>
            <a:br>
              <a:rPr kumimoji="0" lang="ru-RU" sz="1600" b="0" i="0" u="none" strike="noStrike" cap="none" normalizeH="0" baseline="0" dirty="0" smtClean="0">
                <a:ln>
                  <a:noFill/>
                </a:ln>
                <a:effectLst/>
                <a:latin typeface="Courier New" pitchFamily="49" charset="0"/>
                <a:cs typeface="Courier New" pitchFamily="49" charset="0"/>
              </a:rPr>
            </a:br>
            <a:r>
              <a:rPr kumimoji="0" lang="en-US" sz="1600" b="0" i="0" u="none" strike="noStrike" cap="none" normalizeH="0" baseline="0" dirty="0" smtClean="0">
                <a:ln>
                  <a:noFill/>
                </a:ln>
                <a:effectLst/>
                <a:latin typeface="Courier New" pitchFamily="49" charset="0"/>
                <a:cs typeface="Courier New" pitchFamily="49" charset="0"/>
              </a:rPr>
              <a:t> </a:t>
            </a:r>
            <a:r>
              <a:rPr lang="ru-RU" sz="1600" dirty="0" smtClean="0">
                <a:latin typeface="Courier New" pitchFamily="49" charset="0"/>
                <a:cs typeface="Courier New" pitchFamily="49" charset="0"/>
              </a:rPr>
              <a:t> &lt;</a:t>
            </a:r>
            <a:r>
              <a:rPr lang="ru-RU" sz="1600" dirty="0" err="1" smtClean="0">
                <a:latin typeface="Courier New" pitchFamily="49" charset="0"/>
                <a:cs typeface="Courier New" pitchFamily="49" charset="0"/>
              </a:rPr>
              <a:t>script</a:t>
            </a:r>
            <a:r>
              <a:rPr lang="ru-RU" sz="1600" dirty="0" smtClean="0">
                <a:latin typeface="Courier New" pitchFamily="49" charset="0"/>
                <a:cs typeface="Courier New" pitchFamily="49" charset="0"/>
              </a:rPr>
              <a:t> </a:t>
            </a:r>
            <a:r>
              <a:rPr lang="ru-RU" sz="1600" dirty="0" err="1" smtClean="0">
                <a:latin typeface="Courier New" pitchFamily="49" charset="0"/>
                <a:cs typeface="Courier New" pitchFamily="49" charset="0"/>
              </a:rPr>
              <a:t>src=</a:t>
            </a:r>
            <a:r>
              <a:rPr lang="ru-RU" sz="1600" dirty="0" smtClean="0">
                <a:latin typeface="Courier New" pitchFamily="49" charset="0"/>
                <a:cs typeface="Courier New" pitchFamily="49" charset="0"/>
              </a:rPr>
              <a:t>"</a:t>
            </a:r>
            <a:r>
              <a:rPr lang="ru-RU" sz="1600" dirty="0" err="1" smtClean="0">
                <a:latin typeface="Courier New" pitchFamily="49" charset="0"/>
                <a:cs typeface="Courier New" pitchFamily="49" charset="0"/>
              </a:rPr>
              <a:t>node_modules</a:t>
            </a:r>
            <a:r>
              <a:rPr lang="ru-RU" sz="1600" dirty="0" smtClean="0">
                <a:latin typeface="Courier New" pitchFamily="49" charset="0"/>
                <a:cs typeface="Courier New" pitchFamily="49" charset="0"/>
              </a:rPr>
              <a:t>/</a:t>
            </a:r>
            <a:r>
              <a:rPr lang="ru-RU" sz="1600" dirty="0" err="1" smtClean="0">
                <a:latin typeface="Courier New" pitchFamily="49" charset="0"/>
                <a:cs typeface="Courier New" pitchFamily="49" charset="0"/>
              </a:rPr>
              <a:t>angular</a:t>
            </a:r>
            <a:r>
              <a:rPr lang="ru-RU" sz="1600" dirty="0" smtClean="0">
                <a:latin typeface="Courier New" pitchFamily="49" charset="0"/>
                <a:cs typeface="Courier New" pitchFamily="49" charset="0"/>
              </a:rPr>
              <a:t>/</a:t>
            </a:r>
            <a:r>
              <a:rPr lang="ru-RU" sz="1600" dirty="0" err="1" smtClean="0">
                <a:latin typeface="Courier New" pitchFamily="49" charset="0"/>
                <a:cs typeface="Courier New" pitchFamily="49" charset="0"/>
              </a:rPr>
              <a:t>angular.min.js</a:t>
            </a:r>
            <a:r>
              <a:rPr lang="ru-RU" sz="1600" dirty="0" smtClean="0">
                <a:latin typeface="Courier New" pitchFamily="49" charset="0"/>
                <a:cs typeface="Courier New" pitchFamily="49" charset="0"/>
              </a:rPr>
              <a:t>"&gt;&lt;/</a:t>
            </a:r>
            <a:r>
              <a:rPr lang="ru-RU" sz="1600" dirty="0" err="1" smtClean="0">
                <a:latin typeface="Courier New" pitchFamily="49" charset="0"/>
                <a:cs typeface="Courier New" pitchFamily="49" charset="0"/>
              </a:rPr>
              <a:t>script</a:t>
            </a:r>
            <a:r>
              <a:rPr lang="ru-RU" sz="1600" dirty="0" smtClean="0">
                <a:latin typeface="Courier New" pitchFamily="49" charset="0"/>
                <a:cs typeface="Courier New" pitchFamily="49" charset="0"/>
              </a:rPr>
              <a:t>&gt;</a:t>
            </a:r>
            <a:br>
              <a:rPr lang="ru-RU" sz="1600" dirty="0" smtClean="0">
                <a:latin typeface="Courier New" pitchFamily="49" charset="0"/>
                <a:cs typeface="Courier New" pitchFamily="49" charset="0"/>
              </a:rPr>
            </a:br>
            <a:r>
              <a:rPr kumimoji="0" lang="ru-RU" sz="1600" b="0" i="0" u="none" strike="noStrike" cap="none" normalizeH="0" baseline="0" dirty="0" smtClean="0">
                <a:ln>
                  <a:noFill/>
                </a:ln>
                <a:effectLst/>
                <a:latin typeface="Courier New" pitchFamily="49" charset="0"/>
                <a:cs typeface="Courier New" pitchFamily="49" charset="0"/>
              </a:rPr>
              <a:t>&lt;/</a:t>
            </a:r>
            <a:r>
              <a:rPr kumimoji="0" lang="ru-RU" sz="1600" b="0" i="0" u="none" strike="noStrike" cap="none" normalizeH="0" baseline="0" dirty="0" err="1" smtClean="0">
                <a:ln>
                  <a:noFill/>
                </a:ln>
                <a:effectLst/>
                <a:latin typeface="Courier New" pitchFamily="49" charset="0"/>
                <a:cs typeface="Courier New" pitchFamily="49" charset="0"/>
              </a:rPr>
              <a:t>head</a:t>
            </a:r>
            <a:r>
              <a:rPr kumimoji="0" lang="ru-RU" sz="1600" b="0" i="0" u="none" strike="noStrike" cap="none" normalizeH="0" baseline="0" dirty="0" smtClean="0">
                <a:ln>
                  <a:noFill/>
                </a:ln>
                <a:effectLst/>
                <a:latin typeface="Courier New" pitchFamily="49" charset="0"/>
                <a:cs typeface="Courier New" pitchFamily="49" charset="0"/>
              </a:rPr>
              <a:t>&gt;</a:t>
            </a:r>
            <a:br>
              <a:rPr kumimoji="0" lang="ru-RU" sz="1600" b="0" i="0" u="none" strike="noStrike" cap="none" normalizeH="0" baseline="0" dirty="0" smtClean="0">
                <a:ln>
                  <a:noFill/>
                </a:ln>
                <a:effectLst/>
                <a:latin typeface="Courier New" pitchFamily="49" charset="0"/>
                <a:cs typeface="Courier New" pitchFamily="49" charset="0"/>
              </a:rPr>
            </a:br>
            <a:r>
              <a:rPr kumimoji="0" lang="ru-RU" sz="1600" b="0" i="0" u="none" strike="noStrike" cap="none" normalizeH="0" baseline="0" dirty="0" smtClean="0">
                <a:ln>
                  <a:noFill/>
                </a:ln>
                <a:effectLst/>
                <a:latin typeface="Courier New" pitchFamily="49" charset="0"/>
                <a:cs typeface="Courier New" pitchFamily="49" charset="0"/>
              </a:rPr>
              <a:t/>
            </a:r>
            <a:br>
              <a:rPr kumimoji="0" lang="ru-RU" sz="1600" b="0" i="0" u="none" strike="noStrike" cap="none" normalizeH="0" baseline="0" dirty="0" smtClean="0">
                <a:ln>
                  <a:noFill/>
                </a:ln>
                <a:effectLst/>
                <a:latin typeface="Courier New" pitchFamily="49" charset="0"/>
                <a:cs typeface="Courier New" pitchFamily="49" charset="0"/>
              </a:rPr>
            </a:br>
            <a:r>
              <a:rPr kumimoji="0" lang="ru-RU" sz="1600" b="0" i="0" u="none" strike="noStrike" cap="none" normalizeH="0" baseline="0" dirty="0" smtClean="0">
                <a:ln>
                  <a:noFill/>
                </a:ln>
                <a:effectLst/>
                <a:latin typeface="Courier New" pitchFamily="49" charset="0"/>
                <a:cs typeface="Courier New" pitchFamily="49" charset="0"/>
              </a:rPr>
              <a:t>&lt;</a:t>
            </a:r>
            <a:r>
              <a:rPr kumimoji="0" lang="ru-RU" sz="1600" b="0" i="0" u="none" strike="noStrike" cap="none" normalizeH="0" baseline="0" dirty="0" err="1" smtClean="0">
                <a:ln>
                  <a:noFill/>
                </a:ln>
                <a:effectLst/>
                <a:latin typeface="Courier New" pitchFamily="49" charset="0"/>
                <a:cs typeface="Courier New" pitchFamily="49" charset="0"/>
              </a:rPr>
              <a:t>body</a:t>
            </a:r>
            <a:r>
              <a:rPr kumimoji="0" lang="ru-RU" sz="1600" b="0" i="0" u="none" strike="noStrike" cap="none" normalizeH="0" baseline="0" dirty="0" smtClean="0">
                <a:ln>
                  <a:noFill/>
                </a:ln>
                <a:effectLst/>
                <a:latin typeface="Courier New" pitchFamily="49" charset="0"/>
                <a:cs typeface="Courier New" pitchFamily="49" charset="0"/>
              </a:rPr>
              <a:t> </a:t>
            </a:r>
            <a:r>
              <a:rPr kumimoji="0" lang="ru-RU" sz="1600" b="0" i="0" u="none" strike="noStrike" cap="none" normalizeH="0" baseline="0" dirty="0" err="1" smtClean="0">
                <a:ln>
                  <a:noFill/>
                </a:ln>
                <a:effectLst/>
                <a:latin typeface="Courier New" pitchFamily="49" charset="0"/>
                <a:cs typeface="Courier New" pitchFamily="49" charset="0"/>
              </a:rPr>
              <a:t>ng-app</a:t>
            </a:r>
            <a:r>
              <a:rPr kumimoji="0" lang="ru-RU" sz="1600" b="0" i="0" u="none" strike="noStrike" cap="none" normalizeH="0" baseline="0" dirty="0" smtClean="0">
                <a:ln>
                  <a:noFill/>
                </a:ln>
                <a:effectLst/>
                <a:latin typeface="Courier New" pitchFamily="49" charset="0"/>
                <a:cs typeface="Courier New" pitchFamily="49" charset="0"/>
              </a:rPr>
              <a:t>&gt;</a:t>
            </a:r>
            <a:br>
              <a:rPr kumimoji="0" lang="ru-RU" sz="1600" b="0" i="0" u="none" strike="noStrike" cap="none" normalizeH="0" baseline="0" dirty="0" smtClean="0">
                <a:ln>
                  <a:noFill/>
                </a:ln>
                <a:effectLst/>
                <a:latin typeface="Courier New" pitchFamily="49" charset="0"/>
                <a:cs typeface="Courier New" pitchFamily="49" charset="0"/>
              </a:rPr>
            </a:br>
            <a:r>
              <a:rPr kumimoji="0" lang="ru-RU" sz="1600" b="0" i="0" u="none" strike="noStrike" cap="none" normalizeH="0" baseline="0" dirty="0" smtClean="0">
                <a:ln>
                  <a:noFill/>
                </a:ln>
                <a:effectLst/>
                <a:latin typeface="Courier New" pitchFamily="49" charset="0"/>
                <a:cs typeface="Courier New" pitchFamily="49" charset="0"/>
              </a:rPr>
              <a:t>  &lt;h1&gt;</a:t>
            </a:r>
            <a:r>
              <a:rPr kumimoji="0" lang="ru-RU" sz="1600" b="0" i="0" u="none" strike="noStrike" cap="none" normalizeH="0" baseline="0" dirty="0" err="1" smtClean="0">
                <a:ln>
                  <a:noFill/>
                </a:ln>
                <a:effectLst/>
                <a:latin typeface="Courier New" pitchFamily="49" charset="0"/>
                <a:cs typeface="Courier New" pitchFamily="49" charset="0"/>
              </a:rPr>
              <a:t>Angular</a:t>
            </a:r>
            <a:r>
              <a:rPr kumimoji="0" lang="ru-RU" sz="1600" b="0" i="0" u="none" strike="noStrike" cap="none" normalizeH="0" baseline="0" dirty="0" smtClean="0">
                <a:ln>
                  <a:noFill/>
                </a:ln>
                <a:effectLst/>
                <a:latin typeface="Courier New" pitchFamily="49" charset="0"/>
                <a:cs typeface="Courier New" pitchFamily="49" charset="0"/>
              </a:rPr>
              <a:t> </a:t>
            </a:r>
            <a:r>
              <a:rPr kumimoji="0" lang="ru-RU" sz="1600" b="0" i="0" u="none" strike="noStrike" cap="none" normalizeH="0" baseline="0" dirty="0" err="1" smtClean="0">
                <a:ln>
                  <a:noFill/>
                </a:ln>
                <a:effectLst/>
                <a:latin typeface="Courier New" pitchFamily="49" charset="0"/>
                <a:cs typeface="Courier New" pitchFamily="49" charset="0"/>
              </a:rPr>
              <a:t>Example</a:t>
            </a:r>
            <a:r>
              <a:rPr kumimoji="0" lang="ru-RU" sz="1600" b="0" i="0" u="none" strike="noStrike" cap="none" normalizeH="0" baseline="0" dirty="0" smtClean="0">
                <a:ln>
                  <a:noFill/>
                </a:ln>
                <a:effectLst/>
                <a:latin typeface="Courier New" pitchFamily="49" charset="0"/>
                <a:cs typeface="Courier New" pitchFamily="49" charset="0"/>
              </a:rPr>
              <a:t>&lt;/</a:t>
            </a:r>
            <a:r>
              <a:rPr kumimoji="0" lang="ru-RU" sz="1600" b="0" i="0" u="none" strike="noStrike" cap="none" normalizeH="0" baseline="0" dirty="0" err="1" smtClean="0">
                <a:ln>
                  <a:noFill/>
                </a:ln>
                <a:effectLst/>
                <a:latin typeface="Courier New" pitchFamily="49" charset="0"/>
                <a:cs typeface="Courier New" pitchFamily="49" charset="0"/>
              </a:rPr>
              <a:t>h1</a:t>
            </a:r>
            <a:r>
              <a:rPr kumimoji="0" lang="ru-RU" sz="1600" b="0" i="0" u="none" strike="noStrike" cap="none" normalizeH="0" baseline="0" dirty="0" smtClean="0">
                <a:ln>
                  <a:noFill/>
                </a:ln>
                <a:effectLst/>
                <a:latin typeface="Courier New" pitchFamily="49" charset="0"/>
                <a:cs typeface="Courier New" pitchFamily="49" charset="0"/>
              </a:rPr>
              <a:t>&gt;</a:t>
            </a:r>
            <a:br>
              <a:rPr kumimoji="0" lang="ru-RU" sz="1600" b="0" i="0" u="none" strike="noStrike" cap="none" normalizeH="0" baseline="0" dirty="0" smtClean="0">
                <a:ln>
                  <a:noFill/>
                </a:ln>
                <a:effectLst/>
                <a:latin typeface="Courier New" pitchFamily="49" charset="0"/>
                <a:cs typeface="Courier New" pitchFamily="49" charset="0"/>
              </a:rPr>
            </a:br>
            <a:r>
              <a:rPr kumimoji="0" lang="ru-RU" sz="1600" b="0" i="0" u="none" strike="noStrike" cap="none" normalizeH="0" baseline="0" dirty="0" smtClean="0">
                <a:ln>
                  <a:noFill/>
                </a:ln>
                <a:effectLst/>
                <a:latin typeface="Courier New" pitchFamily="49" charset="0"/>
                <a:cs typeface="Courier New" pitchFamily="49" charset="0"/>
              </a:rPr>
              <a:t/>
            </a:r>
            <a:br>
              <a:rPr kumimoji="0" lang="ru-RU" sz="1600" b="0" i="0" u="none" strike="noStrike" cap="none" normalizeH="0" baseline="0" dirty="0" smtClean="0">
                <a:ln>
                  <a:noFill/>
                </a:ln>
                <a:effectLst/>
                <a:latin typeface="Courier New" pitchFamily="49" charset="0"/>
                <a:cs typeface="Courier New" pitchFamily="49" charset="0"/>
              </a:rPr>
            </a:br>
            <a:r>
              <a:rPr kumimoji="0" lang="ru-RU" sz="1600" b="0" i="0" u="none" strike="noStrike" cap="none" normalizeH="0" baseline="0" dirty="0" smtClean="0">
                <a:ln>
                  <a:noFill/>
                </a:ln>
                <a:effectLst/>
                <a:latin typeface="Courier New" pitchFamily="49" charset="0"/>
                <a:cs typeface="Courier New" pitchFamily="49" charset="0"/>
              </a:rPr>
              <a:t>  &lt;</a:t>
            </a:r>
            <a:r>
              <a:rPr kumimoji="0" lang="ru-RU" sz="1600" b="0" i="0" u="none" strike="noStrike" cap="none" normalizeH="0" baseline="0" dirty="0" err="1" smtClean="0">
                <a:ln>
                  <a:noFill/>
                </a:ln>
                <a:effectLst/>
                <a:latin typeface="Courier New" pitchFamily="49" charset="0"/>
                <a:cs typeface="Courier New" pitchFamily="49" charset="0"/>
              </a:rPr>
              <a:t>form</a:t>
            </a:r>
            <a:r>
              <a:rPr kumimoji="0" lang="ru-RU" sz="1600" b="0" i="0" u="none" strike="noStrike" cap="none" normalizeH="0" baseline="0" dirty="0" smtClean="0">
                <a:ln>
                  <a:noFill/>
                </a:ln>
                <a:effectLst/>
                <a:latin typeface="Courier New" pitchFamily="49" charset="0"/>
                <a:cs typeface="Courier New" pitchFamily="49" charset="0"/>
              </a:rPr>
              <a:t> </a:t>
            </a:r>
            <a:r>
              <a:rPr kumimoji="0" lang="ru-RU" sz="1600" b="0" i="0" u="none" strike="noStrike" cap="none" normalizeH="0" baseline="0" dirty="0" err="1" smtClean="0">
                <a:ln>
                  <a:noFill/>
                </a:ln>
                <a:effectLst/>
                <a:latin typeface="Courier New" pitchFamily="49" charset="0"/>
                <a:cs typeface="Courier New" pitchFamily="49" charset="0"/>
              </a:rPr>
              <a:t>method=</a:t>
            </a:r>
            <a:r>
              <a:rPr kumimoji="0" lang="ru-RU" sz="1600" b="0" i="0" u="none" strike="noStrike" cap="none" normalizeH="0" baseline="0" dirty="0" smtClean="0">
                <a:ln>
                  <a:noFill/>
                </a:ln>
                <a:effectLst/>
                <a:latin typeface="Courier New" pitchFamily="49" charset="0"/>
                <a:cs typeface="Courier New" pitchFamily="49" charset="0"/>
              </a:rPr>
              <a:t>"</a:t>
            </a:r>
            <a:r>
              <a:rPr kumimoji="0" lang="ru-RU" sz="1600" b="0" i="0" u="none" strike="noStrike" cap="none" normalizeH="0" baseline="0" dirty="0" err="1" smtClean="0">
                <a:ln>
                  <a:noFill/>
                </a:ln>
                <a:effectLst/>
                <a:latin typeface="Courier New" pitchFamily="49" charset="0"/>
                <a:cs typeface="Courier New" pitchFamily="49" charset="0"/>
              </a:rPr>
              <a:t>get</a:t>
            </a:r>
            <a:r>
              <a:rPr kumimoji="0" lang="ru-RU" sz="1600" b="0" i="0" u="none" strike="noStrike" cap="none" normalizeH="0" baseline="0" dirty="0" smtClean="0">
                <a:ln>
                  <a:noFill/>
                </a:ln>
                <a:effectLst/>
                <a:latin typeface="Courier New" pitchFamily="49" charset="0"/>
                <a:cs typeface="Courier New" pitchFamily="49" charset="0"/>
              </a:rPr>
              <a:t>"&gt;</a:t>
            </a:r>
            <a:br>
              <a:rPr kumimoji="0" lang="ru-RU" sz="1600" b="0" i="0" u="none" strike="noStrike" cap="none" normalizeH="0" baseline="0" dirty="0" smtClean="0">
                <a:ln>
                  <a:noFill/>
                </a:ln>
                <a:effectLst/>
                <a:latin typeface="Courier New" pitchFamily="49" charset="0"/>
                <a:cs typeface="Courier New" pitchFamily="49" charset="0"/>
              </a:rPr>
            </a:br>
            <a:r>
              <a:rPr kumimoji="0" lang="ru-RU" sz="1600" b="0" i="0" u="none" strike="noStrike" cap="none" normalizeH="0" baseline="0" dirty="0" smtClean="0">
                <a:ln>
                  <a:noFill/>
                </a:ln>
                <a:effectLst/>
                <a:latin typeface="Courier New" pitchFamily="49" charset="0"/>
                <a:cs typeface="Courier New" pitchFamily="49" charset="0"/>
              </a:rPr>
              <a:t>    &lt;</a:t>
            </a:r>
            <a:r>
              <a:rPr kumimoji="0" lang="ru-RU" sz="1600" b="0" i="0" u="none" strike="noStrike" cap="none" normalizeH="0" baseline="0" dirty="0" err="1" smtClean="0">
                <a:ln>
                  <a:noFill/>
                </a:ln>
                <a:effectLst/>
                <a:latin typeface="Courier New" pitchFamily="49" charset="0"/>
                <a:cs typeface="Courier New" pitchFamily="49" charset="0"/>
              </a:rPr>
              <a:t>input</a:t>
            </a:r>
            <a:r>
              <a:rPr kumimoji="0" lang="ru-RU" sz="1600" b="0" i="0" u="none" strike="noStrike" cap="none" normalizeH="0" baseline="0" dirty="0" smtClean="0">
                <a:ln>
                  <a:noFill/>
                </a:ln>
                <a:effectLst/>
                <a:latin typeface="Courier New" pitchFamily="49" charset="0"/>
                <a:cs typeface="Courier New" pitchFamily="49" charset="0"/>
              </a:rPr>
              <a:t> </a:t>
            </a:r>
            <a:r>
              <a:rPr kumimoji="0" lang="ru-RU" sz="1600" b="0" i="0" u="none" strike="noStrike" cap="none" normalizeH="0" baseline="0" dirty="0" err="1" smtClean="0">
                <a:ln>
                  <a:noFill/>
                </a:ln>
                <a:effectLst/>
                <a:latin typeface="Courier New" pitchFamily="49" charset="0"/>
                <a:cs typeface="Courier New" pitchFamily="49" charset="0"/>
              </a:rPr>
              <a:t>type=</a:t>
            </a:r>
            <a:r>
              <a:rPr kumimoji="0" lang="ru-RU" sz="1600" b="0" i="0" u="none" strike="noStrike" cap="none" normalizeH="0" baseline="0" dirty="0" smtClean="0">
                <a:ln>
                  <a:noFill/>
                </a:ln>
                <a:effectLst/>
                <a:latin typeface="Courier New" pitchFamily="49" charset="0"/>
                <a:cs typeface="Courier New" pitchFamily="49" charset="0"/>
              </a:rPr>
              <a:t>"</a:t>
            </a:r>
            <a:r>
              <a:rPr kumimoji="0" lang="ru-RU" sz="1600" b="0" i="0" u="none" strike="noStrike" cap="none" normalizeH="0" baseline="0" dirty="0" err="1" smtClean="0">
                <a:ln>
                  <a:noFill/>
                </a:ln>
                <a:effectLst/>
                <a:latin typeface="Courier New" pitchFamily="49" charset="0"/>
                <a:cs typeface="Courier New" pitchFamily="49" charset="0"/>
              </a:rPr>
              <a:t>text</a:t>
            </a:r>
            <a:r>
              <a:rPr kumimoji="0" lang="ru-RU" sz="1600" b="0" i="0" u="none" strike="noStrike" cap="none" normalizeH="0" baseline="0" dirty="0" smtClean="0">
                <a:ln>
                  <a:noFill/>
                </a:ln>
                <a:effectLst/>
                <a:latin typeface="Courier New" pitchFamily="49" charset="0"/>
                <a:cs typeface="Courier New" pitchFamily="49" charset="0"/>
              </a:rPr>
              <a:t>" </a:t>
            </a:r>
            <a:r>
              <a:rPr kumimoji="0" lang="ru-RU" sz="1600" b="0" i="0" u="none" strike="noStrike" cap="none" normalizeH="0" baseline="0" dirty="0" err="1" smtClean="0">
                <a:ln>
                  <a:noFill/>
                </a:ln>
                <a:effectLst/>
                <a:latin typeface="Courier New" pitchFamily="49" charset="0"/>
                <a:cs typeface="Courier New" pitchFamily="49" charset="0"/>
              </a:rPr>
              <a:t>ng-model=</a:t>
            </a:r>
            <a:r>
              <a:rPr kumimoji="0" lang="ru-RU" sz="1600" b="0" i="0" u="none" strike="noStrike" cap="none" normalizeH="0" baseline="0" dirty="0" smtClean="0">
                <a:ln>
                  <a:noFill/>
                </a:ln>
                <a:effectLst/>
                <a:latin typeface="Courier New" pitchFamily="49" charset="0"/>
                <a:cs typeface="Courier New" pitchFamily="49" charset="0"/>
              </a:rPr>
              <a:t>"</a:t>
            </a:r>
            <a:r>
              <a:rPr kumimoji="0" lang="ru-RU" sz="1600" b="0" i="0" u="none" strike="noStrike" cap="none" normalizeH="0" baseline="0" dirty="0" err="1" smtClean="0">
                <a:ln>
                  <a:noFill/>
                </a:ln>
                <a:effectLst/>
                <a:latin typeface="Courier New" pitchFamily="49" charset="0"/>
                <a:cs typeface="Courier New" pitchFamily="49" charset="0"/>
              </a:rPr>
              <a:t>name</a:t>
            </a:r>
            <a:r>
              <a:rPr kumimoji="0" lang="ru-RU" sz="1600" b="0" i="0" u="none" strike="noStrike" cap="none" normalizeH="0" baseline="0" dirty="0" smtClean="0">
                <a:ln>
                  <a:noFill/>
                </a:ln>
                <a:effectLst/>
                <a:latin typeface="Courier New" pitchFamily="49" charset="0"/>
                <a:cs typeface="Courier New" pitchFamily="49" charset="0"/>
              </a:rPr>
              <a:t>" </a:t>
            </a:r>
            <a:r>
              <a:rPr kumimoji="0" lang="ru-RU" sz="1600" b="0" i="0" u="none" strike="noStrike" cap="none" normalizeH="0" baseline="0" dirty="0" err="1" smtClean="0">
                <a:ln>
                  <a:noFill/>
                </a:ln>
                <a:effectLst/>
                <a:latin typeface="Courier New" pitchFamily="49" charset="0"/>
                <a:cs typeface="Courier New" pitchFamily="49" charset="0"/>
              </a:rPr>
              <a:t>placeholder=</a:t>
            </a:r>
            <a:r>
              <a:rPr kumimoji="0" lang="ru-RU" sz="1600" b="0" i="0" u="none" strike="noStrike" cap="none" normalizeH="0" baseline="0" dirty="0" smtClean="0">
                <a:ln>
                  <a:noFill/>
                </a:ln>
                <a:effectLst/>
                <a:latin typeface="Courier New" pitchFamily="49" charset="0"/>
                <a:cs typeface="Courier New" pitchFamily="49" charset="0"/>
              </a:rPr>
              <a:t>"</a:t>
            </a:r>
            <a:r>
              <a:rPr kumimoji="0" lang="ru-RU" sz="1600" b="0" i="0" u="none" strike="noStrike" cap="none" normalizeH="0" baseline="0" dirty="0" err="1" smtClean="0">
                <a:ln>
                  <a:noFill/>
                </a:ln>
                <a:effectLst/>
                <a:latin typeface="Courier New" pitchFamily="49" charset="0"/>
                <a:cs typeface="Courier New" pitchFamily="49" charset="0"/>
              </a:rPr>
              <a:t>Enter</a:t>
            </a:r>
            <a:r>
              <a:rPr kumimoji="0" lang="ru-RU" sz="1600" b="0" i="0" u="none" strike="noStrike" cap="none" normalizeH="0" baseline="0" dirty="0" smtClean="0">
                <a:ln>
                  <a:noFill/>
                </a:ln>
                <a:effectLst/>
                <a:latin typeface="Courier New" pitchFamily="49" charset="0"/>
                <a:cs typeface="Courier New" pitchFamily="49" charset="0"/>
              </a:rPr>
              <a:t> </a:t>
            </a:r>
            <a:r>
              <a:rPr kumimoji="0" lang="ru-RU" sz="1600" b="0" i="0" u="none" strike="noStrike" cap="none" normalizeH="0" baseline="0" dirty="0" err="1" smtClean="0">
                <a:ln>
                  <a:noFill/>
                </a:ln>
                <a:effectLst/>
                <a:latin typeface="Courier New" pitchFamily="49" charset="0"/>
                <a:cs typeface="Courier New" pitchFamily="49" charset="0"/>
              </a:rPr>
              <a:t>a</a:t>
            </a:r>
            <a:r>
              <a:rPr kumimoji="0" lang="ru-RU" sz="1600" b="0" i="0" u="none" strike="noStrike" cap="none" normalizeH="0" baseline="0" dirty="0" smtClean="0">
                <a:ln>
                  <a:noFill/>
                </a:ln>
                <a:effectLst/>
                <a:latin typeface="Courier New" pitchFamily="49" charset="0"/>
                <a:cs typeface="Courier New" pitchFamily="49" charset="0"/>
              </a:rPr>
              <a:t> </a:t>
            </a:r>
            <a:r>
              <a:rPr kumimoji="0" lang="ru-RU" sz="1600" b="0" i="0" u="none" strike="noStrike" cap="none" normalizeH="0" baseline="0" dirty="0" err="1" smtClean="0">
                <a:ln>
                  <a:noFill/>
                </a:ln>
                <a:effectLst/>
                <a:latin typeface="Courier New" pitchFamily="49" charset="0"/>
                <a:cs typeface="Courier New" pitchFamily="49" charset="0"/>
              </a:rPr>
              <a:t>name</a:t>
            </a:r>
            <a:r>
              <a:rPr kumimoji="0" lang="ru-RU" sz="1600" b="0" i="0" u="none" strike="noStrike" cap="none" normalizeH="0" baseline="0" dirty="0" smtClean="0">
                <a:ln>
                  <a:noFill/>
                </a:ln>
                <a:effectLst/>
                <a:latin typeface="Courier New" pitchFamily="49" charset="0"/>
                <a:cs typeface="Courier New" pitchFamily="49" charset="0"/>
              </a:rPr>
              <a:t>"&gt;</a:t>
            </a:r>
            <a:br>
              <a:rPr kumimoji="0" lang="ru-RU" sz="1600" b="0" i="0" u="none" strike="noStrike" cap="none" normalizeH="0" baseline="0" dirty="0" smtClean="0">
                <a:ln>
                  <a:noFill/>
                </a:ln>
                <a:effectLst/>
                <a:latin typeface="Courier New" pitchFamily="49" charset="0"/>
                <a:cs typeface="Courier New" pitchFamily="49" charset="0"/>
              </a:rPr>
            </a:br>
            <a:r>
              <a:rPr kumimoji="0" lang="ru-RU" sz="1600" b="0" i="0" u="none" strike="noStrike" cap="none" normalizeH="0" baseline="0" dirty="0" smtClean="0">
                <a:ln>
                  <a:noFill/>
                </a:ln>
                <a:effectLst/>
                <a:latin typeface="Courier New" pitchFamily="49" charset="0"/>
                <a:cs typeface="Courier New" pitchFamily="49" charset="0"/>
              </a:rPr>
              <a:t>    &lt;</a:t>
            </a:r>
            <a:r>
              <a:rPr kumimoji="0" lang="ru-RU" sz="1600" b="0" i="0" u="none" strike="noStrike" cap="none" normalizeH="0" baseline="0" dirty="0" err="1" smtClean="0">
                <a:ln>
                  <a:noFill/>
                </a:ln>
                <a:effectLst/>
                <a:latin typeface="Courier New" pitchFamily="49" charset="0"/>
                <a:cs typeface="Courier New" pitchFamily="49" charset="0"/>
              </a:rPr>
              <a:t>p</a:t>
            </a:r>
            <a:r>
              <a:rPr kumimoji="0" lang="ru-RU" sz="1600" b="0" i="0" u="none" strike="noStrike" cap="none" normalizeH="0" baseline="0" dirty="0" smtClean="0">
                <a:ln>
                  <a:noFill/>
                </a:ln>
                <a:effectLst/>
                <a:latin typeface="Courier New" pitchFamily="49" charset="0"/>
                <a:cs typeface="Courier New" pitchFamily="49" charset="0"/>
              </a:rPr>
              <a:t>&gt;</a:t>
            </a:r>
            <a:r>
              <a:rPr kumimoji="0" lang="ru-RU" sz="1600" b="0" i="0" u="none" strike="noStrike" cap="none" normalizeH="0" baseline="0" dirty="0" err="1" smtClean="0">
                <a:ln>
                  <a:noFill/>
                </a:ln>
                <a:effectLst/>
                <a:latin typeface="Courier New" pitchFamily="49" charset="0"/>
                <a:cs typeface="Courier New" pitchFamily="49" charset="0"/>
              </a:rPr>
              <a:t>Welcome</a:t>
            </a:r>
            <a:r>
              <a:rPr kumimoji="0" lang="ru-RU" sz="1600" b="0" i="0" u="none" strike="noStrike" cap="none" normalizeH="0" baseline="0" dirty="0" smtClean="0">
                <a:ln>
                  <a:noFill/>
                </a:ln>
                <a:effectLst/>
                <a:latin typeface="Courier New" pitchFamily="49" charset="0"/>
                <a:cs typeface="Courier New" pitchFamily="49" charset="0"/>
              </a:rPr>
              <a:t> {{</a:t>
            </a:r>
            <a:r>
              <a:rPr kumimoji="0" lang="ru-RU" sz="1600" b="0" i="0" u="none" strike="noStrike" cap="none" normalizeH="0" baseline="0" dirty="0" err="1" smtClean="0">
                <a:ln>
                  <a:noFill/>
                </a:ln>
                <a:effectLst/>
                <a:latin typeface="Courier New" pitchFamily="49" charset="0"/>
                <a:cs typeface="Courier New" pitchFamily="49" charset="0"/>
              </a:rPr>
              <a:t>name</a:t>
            </a:r>
            <a:r>
              <a:rPr kumimoji="0" lang="ru-RU" sz="1600" b="0" i="0" u="none" strike="noStrike" cap="none" normalizeH="0" baseline="0" dirty="0" smtClean="0">
                <a:ln>
                  <a:noFill/>
                </a:ln>
                <a:effectLst/>
                <a:latin typeface="Courier New" pitchFamily="49" charset="0"/>
                <a:cs typeface="Courier New" pitchFamily="49" charset="0"/>
              </a:rPr>
              <a:t>}}&lt;/</a:t>
            </a:r>
            <a:r>
              <a:rPr kumimoji="0" lang="ru-RU" sz="1600" b="0" i="0" u="none" strike="noStrike" cap="none" normalizeH="0" baseline="0" dirty="0" err="1" smtClean="0">
                <a:ln>
                  <a:noFill/>
                </a:ln>
                <a:effectLst/>
                <a:latin typeface="Courier New" pitchFamily="49" charset="0"/>
                <a:cs typeface="Courier New" pitchFamily="49" charset="0"/>
              </a:rPr>
              <a:t>p</a:t>
            </a:r>
            <a:r>
              <a:rPr kumimoji="0" lang="ru-RU" sz="1600" b="0" i="0" u="none" strike="noStrike" cap="none" normalizeH="0" baseline="0" dirty="0" smtClean="0">
                <a:ln>
                  <a:noFill/>
                </a:ln>
                <a:effectLst/>
                <a:latin typeface="Courier New" pitchFamily="49" charset="0"/>
                <a:cs typeface="Courier New" pitchFamily="49" charset="0"/>
              </a:rPr>
              <a:t>&gt;</a:t>
            </a:r>
            <a:br>
              <a:rPr kumimoji="0" lang="ru-RU" sz="1600" b="0" i="0" u="none" strike="noStrike" cap="none" normalizeH="0" baseline="0" dirty="0" smtClean="0">
                <a:ln>
                  <a:noFill/>
                </a:ln>
                <a:effectLst/>
                <a:latin typeface="Courier New" pitchFamily="49" charset="0"/>
                <a:cs typeface="Courier New" pitchFamily="49" charset="0"/>
              </a:rPr>
            </a:br>
            <a:r>
              <a:rPr kumimoji="0" lang="ru-RU" sz="1600" b="0" i="0" u="none" strike="noStrike" cap="none" normalizeH="0" baseline="0" dirty="0" smtClean="0">
                <a:ln>
                  <a:noFill/>
                </a:ln>
                <a:effectLst/>
                <a:latin typeface="Courier New" pitchFamily="49" charset="0"/>
                <a:cs typeface="Courier New" pitchFamily="49" charset="0"/>
              </a:rPr>
              <a:t>  &lt;/</a:t>
            </a:r>
            <a:r>
              <a:rPr kumimoji="0" lang="ru-RU" sz="1600" b="0" i="0" u="none" strike="noStrike" cap="none" normalizeH="0" baseline="0" dirty="0" err="1" smtClean="0">
                <a:ln>
                  <a:noFill/>
                </a:ln>
                <a:effectLst/>
                <a:latin typeface="Courier New" pitchFamily="49" charset="0"/>
                <a:cs typeface="Courier New" pitchFamily="49" charset="0"/>
              </a:rPr>
              <a:t>form</a:t>
            </a:r>
            <a:r>
              <a:rPr kumimoji="0" lang="ru-RU" sz="1600" b="0" i="0" u="none" strike="noStrike" cap="none" normalizeH="0" baseline="0" dirty="0" smtClean="0">
                <a:ln>
                  <a:noFill/>
                </a:ln>
                <a:effectLst/>
                <a:latin typeface="Courier New" pitchFamily="49" charset="0"/>
                <a:cs typeface="Courier New" pitchFamily="49" charset="0"/>
              </a:rPr>
              <a:t>&gt;</a:t>
            </a:r>
            <a:br>
              <a:rPr kumimoji="0" lang="ru-RU" sz="1600" b="0" i="0" u="none" strike="noStrike" cap="none" normalizeH="0" baseline="0" dirty="0" smtClean="0">
                <a:ln>
                  <a:noFill/>
                </a:ln>
                <a:effectLst/>
                <a:latin typeface="Courier New" pitchFamily="49" charset="0"/>
                <a:cs typeface="Courier New" pitchFamily="49" charset="0"/>
              </a:rPr>
            </a:br>
            <a:r>
              <a:rPr kumimoji="0" lang="ru-RU" sz="1600" b="0" i="0" u="none" strike="noStrike" cap="none" normalizeH="0" baseline="0" dirty="0" smtClean="0">
                <a:ln>
                  <a:noFill/>
                </a:ln>
                <a:effectLst/>
                <a:latin typeface="Courier New" pitchFamily="49" charset="0"/>
                <a:cs typeface="Courier New" pitchFamily="49" charset="0"/>
              </a:rPr>
              <a:t/>
            </a:r>
            <a:br>
              <a:rPr kumimoji="0" lang="ru-RU" sz="1600" b="0" i="0" u="none" strike="noStrike" cap="none" normalizeH="0" baseline="0" dirty="0" smtClean="0">
                <a:ln>
                  <a:noFill/>
                </a:ln>
                <a:effectLst/>
                <a:latin typeface="Courier New" pitchFamily="49" charset="0"/>
                <a:cs typeface="Courier New" pitchFamily="49" charset="0"/>
              </a:rPr>
            </a:br>
            <a:r>
              <a:rPr kumimoji="0" lang="ru-RU" sz="1600" b="0" i="0" u="none" strike="noStrike" cap="none" normalizeH="0" baseline="0" dirty="0" smtClean="0">
                <a:ln>
                  <a:noFill/>
                </a:ln>
                <a:effectLst/>
                <a:latin typeface="Courier New" pitchFamily="49" charset="0"/>
                <a:cs typeface="Courier New" pitchFamily="49" charset="0"/>
              </a:rPr>
              <a:t>&lt;/</a:t>
            </a:r>
            <a:r>
              <a:rPr kumimoji="0" lang="ru-RU" sz="1600" b="0" i="0" u="none" strike="noStrike" cap="none" normalizeH="0" baseline="0" dirty="0" err="1" smtClean="0">
                <a:ln>
                  <a:noFill/>
                </a:ln>
                <a:effectLst/>
                <a:latin typeface="Courier New" pitchFamily="49" charset="0"/>
                <a:cs typeface="Courier New" pitchFamily="49" charset="0"/>
              </a:rPr>
              <a:t>body</a:t>
            </a:r>
            <a:r>
              <a:rPr kumimoji="0" lang="ru-RU" sz="1600" b="0" i="0" u="none" strike="noStrike" cap="none" normalizeH="0" baseline="0" dirty="0" smtClean="0">
                <a:ln>
                  <a:noFill/>
                </a:ln>
                <a:effectLst/>
                <a:latin typeface="Courier New" pitchFamily="49" charset="0"/>
                <a:cs typeface="Courier New" pitchFamily="49" charset="0"/>
              </a:rPr>
              <a:t>&gt;</a:t>
            </a:r>
            <a:br>
              <a:rPr kumimoji="0" lang="ru-RU" sz="1600" b="0" i="0" u="none" strike="noStrike" cap="none" normalizeH="0" baseline="0" dirty="0" smtClean="0">
                <a:ln>
                  <a:noFill/>
                </a:ln>
                <a:effectLst/>
                <a:latin typeface="Courier New" pitchFamily="49" charset="0"/>
                <a:cs typeface="Courier New" pitchFamily="49" charset="0"/>
              </a:rPr>
            </a:br>
            <a:r>
              <a:rPr kumimoji="0" lang="ru-RU" sz="1600" b="0" i="0" u="none" strike="noStrike" cap="none" normalizeH="0" baseline="0" dirty="0" smtClean="0">
                <a:ln>
                  <a:noFill/>
                </a:ln>
                <a:effectLst/>
                <a:latin typeface="Courier New" pitchFamily="49" charset="0"/>
                <a:cs typeface="Courier New" pitchFamily="49" charset="0"/>
              </a:rPr>
              <a:t>&lt;/</a:t>
            </a:r>
            <a:r>
              <a:rPr kumimoji="0" lang="ru-RU" sz="1600" b="0" i="0" u="none" strike="noStrike" cap="none" normalizeH="0" baseline="0" dirty="0" err="1" smtClean="0">
                <a:ln>
                  <a:noFill/>
                </a:ln>
                <a:effectLst/>
                <a:latin typeface="Courier New" pitchFamily="49" charset="0"/>
                <a:cs typeface="Courier New" pitchFamily="49" charset="0"/>
              </a:rPr>
              <a:t>html</a:t>
            </a:r>
            <a:r>
              <a:rPr kumimoji="0" lang="ru-RU" sz="1600" b="0" i="0" u="none" strike="noStrike" cap="none" normalizeH="0" baseline="0" dirty="0" smtClean="0">
                <a:ln>
                  <a:noFill/>
                </a:ln>
                <a:effectLst/>
                <a:latin typeface="Courier New" pitchFamily="49" charset="0"/>
                <a:cs typeface="Courier New" pitchFamily="49" charset="0"/>
              </a:rPr>
              <a:t>&gt;</a:t>
            </a:r>
            <a:endParaRPr kumimoji="0" lang="ru-RU" sz="1600" b="0" i="0" u="none" strike="noStrike" cap="none" normalizeH="0" baseline="0" dirty="0" smtClean="0">
              <a:ln>
                <a:noFill/>
              </a:ln>
              <a:effectLst/>
              <a:latin typeface="Arial" pitchFamily="34" charset="0"/>
              <a:cs typeface="Arial" pitchFamily="34" charset="0"/>
            </a:endParaRPr>
          </a:p>
        </p:txBody>
      </p:sp>
      <p:grpSp>
        <p:nvGrpSpPr>
          <p:cNvPr id="3" name="Group 2"/>
          <p:cNvGrpSpPr/>
          <p:nvPr/>
        </p:nvGrpSpPr>
        <p:grpSpPr>
          <a:xfrm>
            <a:off x="500034" y="2357430"/>
            <a:ext cx="7286676" cy="2143140"/>
            <a:chOff x="500034" y="2357430"/>
            <a:chExt cx="7286676" cy="2143140"/>
          </a:xfrm>
        </p:grpSpPr>
        <p:sp>
          <p:nvSpPr>
            <p:cNvPr id="7" name="Rounded Rectangle 6"/>
            <p:cNvSpPr/>
            <p:nvPr/>
          </p:nvSpPr>
          <p:spPr>
            <a:xfrm>
              <a:off x="928662" y="3071810"/>
              <a:ext cx="857256" cy="214314"/>
            </a:xfrm>
            <a:prstGeom prst="roundRect">
              <a:avLst/>
            </a:prstGeom>
            <a:noFill/>
            <a:ln w="38100">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solidFill>
                  <a:schemeClr val="accent6">
                    <a:lumMod val="50000"/>
                  </a:schemeClr>
                </a:solidFill>
              </a:endParaRPr>
            </a:p>
          </p:txBody>
        </p:sp>
        <p:sp>
          <p:nvSpPr>
            <p:cNvPr id="8" name="Rounded Rectangle 7"/>
            <p:cNvSpPr/>
            <p:nvPr/>
          </p:nvSpPr>
          <p:spPr>
            <a:xfrm>
              <a:off x="500034" y="2357430"/>
              <a:ext cx="7286676" cy="214314"/>
            </a:xfrm>
            <a:prstGeom prst="roundRect">
              <a:avLst/>
            </a:prstGeom>
            <a:noFill/>
            <a:ln w="38100">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solidFill>
                  <a:schemeClr val="accent6">
                    <a:lumMod val="50000"/>
                  </a:schemeClr>
                </a:solidFill>
              </a:endParaRPr>
            </a:p>
          </p:txBody>
        </p:sp>
        <p:sp>
          <p:nvSpPr>
            <p:cNvPr id="9" name="Rounded Rectangle 8"/>
            <p:cNvSpPr/>
            <p:nvPr/>
          </p:nvSpPr>
          <p:spPr>
            <a:xfrm>
              <a:off x="3000364" y="4071942"/>
              <a:ext cx="1857388" cy="214314"/>
            </a:xfrm>
            <a:prstGeom prst="roundRect">
              <a:avLst/>
            </a:prstGeom>
            <a:noFill/>
            <a:ln w="38100">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solidFill>
                  <a:schemeClr val="accent6">
                    <a:lumMod val="50000"/>
                  </a:schemeClr>
                </a:solidFill>
              </a:endParaRPr>
            </a:p>
          </p:txBody>
        </p:sp>
        <p:sp>
          <p:nvSpPr>
            <p:cNvPr id="10" name="Rounded Rectangle 9"/>
            <p:cNvSpPr/>
            <p:nvPr/>
          </p:nvSpPr>
          <p:spPr>
            <a:xfrm>
              <a:off x="2071670" y="4286256"/>
              <a:ext cx="1000132" cy="214314"/>
            </a:xfrm>
            <a:prstGeom prst="roundRect">
              <a:avLst/>
            </a:prstGeom>
            <a:noFill/>
            <a:ln w="38100">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solidFill>
                  <a:schemeClr val="accent6">
                    <a:lumMod val="50000"/>
                  </a:schemeClr>
                </a:solidFill>
              </a:endParaRPr>
            </a:p>
          </p:txBody>
        </p:sp>
      </p:grpSp>
    </p:spTree>
    <p:extLst>
      <p:ext uri="{BB962C8B-B14F-4D97-AF65-F5344CB8AC3E}">
        <p14:creationId xmlns:p14="http://schemas.microsoft.com/office/powerpoint/2010/main" val="10414301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502" y="255228"/>
            <a:ext cx="5053266" cy="459128"/>
          </a:xfrm>
        </p:spPr>
        <p:txBody>
          <a:bodyPr>
            <a:noAutofit/>
          </a:bodyPr>
          <a:lstStyle/>
          <a:p>
            <a:r>
              <a:rPr lang="en-US" sz="2400" dirty="0" smtClean="0"/>
              <a:t>REACT Framework</a:t>
            </a:r>
            <a:endParaRPr lang="en-GB" sz="2400" dirty="0"/>
          </a:p>
        </p:txBody>
      </p:sp>
      <p:sp>
        <p:nvSpPr>
          <p:cNvPr id="8" name="Content Placeholder 2"/>
          <p:cNvSpPr>
            <a:spLocks noGrp="1"/>
          </p:cNvSpPr>
          <p:nvPr>
            <p:ph idx="1"/>
          </p:nvPr>
        </p:nvSpPr>
        <p:spPr>
          <a:xfrm>
            <a:off x="251400" y="962101"/>
            <a:ext cx="8569190" cy="3071834"/>
          </a:xfrm>
        </p:spPr>
        <p:txBody>
          <a:bodyPr>
            <a:normAutofit/>
          </a:bodyPr>
          <a:lstStyle/>
          <a:p>
            <a:pPr>
              <a:spcBef>
                <a:spcPts val="0"/>
              </a:spcBef>
              <a:buClr>
                <a:srgbClr val="C00000"/>
              </a:buClr>
            </a:pPr>
            <a:r>
              <a:rPr lang="en-GB" sz="1800" dirty="0" smtClean="0"/>
              <a:t>Framework for creating user interface components </a:t>
            </a:r>
          </a:p>
          <a:p>
            <a:pPr>
              <a:spcBef>
                <a:spcPts val="0"/>
              </a:spcBef>
              <a:buClr>
                <a:srgbClr val="C00000"/>
              </a:buClr>
            </a:pPr>
            <a:r>
              <a:rPr lang="en-US" sz="1800" dirty="0" smtClean="0"/>
              <a:t>Developed by </a:t>
            </a:r>
            <a:r>
              <a:rPr lang="en-US" sz="1800" dirty="0" err="1" smtClean="0"/>
              <a:t>Facebook</a:t>
            </a:r>
            <a:endParaRPr lang="en-US" sz="1800" dirty="0" smtClean="0"/>
          </a:p>
          <a:p>
            <a:pPr>
              <a:spcBef>
                <a:spcPts val="0"/>
              </a:spcBef>
              <a:buClr>
                <a:srgbClr val="C00000"/>
              </a:buClr>
            </a:pPr>
            <a:r>
              <a:rPr lang="en-US" sz="1800" dirty="0" smtClean="0"/>
              <a:t>Not a full-size framework</a:t>
            </a:r>
          </a:p>
          <a:p>
            <a:pPr marL="697230" lvl="1">
              <a:spcBef>
                <a:spcPts val="0"/>
              </a:spcBef>
              <a:buClr>
                <a:srgbClr val="C00000"/>
              </a:buClr>
            </a:pPr>
            <a:r>
              <a:rPr lang="en-US" sz="1800" dirty="0" smtClean="0"/>
              <a:t>It’s only the View </a:t>
            </a:r>
            <a:r>
              <a:rPr lang="fr-CH" sz="1800" dirty="0" smtClean="0"/>
              <a:t>part of Model</a:t>
            </a:r>
            <a:r>
              <a:rPr lang="ru-RU" sz="1800" dirty="0" smtClean="0"/>
              <a:t>-</a:t>
            </a:r>
            <a:r>
              <a:rPr lang="en-US" sz="1800" dirty="0" smtClean="0"/>
              <a:t>View-Controller</a:t>
            </a:r>
          </a:p>
          <a:p>
            <a:pPr marL="697230" lvl="1">
              <a:spcBef>
                <a:spcPts val="0"/>
              </a:spcBef>
              <a:buClr>
                <a:srgbClr val="C00000"/>
              </a:buClr>
            </a:pPr>
            <a:r>
              <a:rPr lang="en-US" sz="1800" dirty="0" smtClean="0"/>
              <a:t>Doesn’t replace Angular but can be used with it</a:t>
            </a:r>
          </a:p>
          <a:p>
            <a:pPr>
              <a:spcBef>
                <a:spcPts val="0"/>
              </a:spcBef>
              <a:buClr>
                <a:srgbClr val="C00000"/>
              </a:buClr>
            </a:pPr>
            <a:r>
              <a:rPr lang="fr-CH" sz="1800" dirty="0" err="1" smtClean="0"/>
              <a:t>Essentiall</a:t>
            </a:r>
            <a:r>
              <a:rPr lang="en-US" sz="1800" dirty="0" smtClean="0"/>
              <a:t>y, it is a template engine for HTML rendering</a:t>
            </a:r>
            <a:endParaRPr lang="en-US" sz="1800" dirty="0"/>
          </a:p>
          <a:p>
            <a:pPr>
              <a:spcBef>
                <a:spcPts val="0"/>
              </a:spcBef>
              <a:buClr>
                <a:srgbClr val="C00000"/>
              </a:buClr>
            </a:pPr>
            <a:endParaRPr lang="en-GB" sz="1800" dirty="0" smtClean="0"/>
          </a:p>
          <a:p>
            <a:pPr>
              <a:spcBef>
                <a:spcPts val="0"/>
              </a:spcBef>
              <a:buClr>
                <a:srgbClr val="C00000"/>
              </a:buClr>
            </a:pPr>
            <a:endParaRPr lang="en-GB" sz="1800" dirty="0" smtClean="0"/>
          </a:p>
          <a:p>
            <a:pPr marL="432000" indent="-432000">
              <a:spcBef>
                <a:spcPts val="2400"/>
              </a:spcBef>
              <a:buClr>
                <a:srgbClr val="C00000"/>
              </a:buClr>
              <a:buNone/>
            </a:pPr>
            <a:endParaRPr lang="en-GB" sz="2400" dirty="0">
              <a:solidFill>
                <a:srgbClr val="004F9E"/>
              </a:solidFill>
            </a:endParaRPr>
          </a:p>
        </p:txBody>
      </p:sp>
      <p:grpSp>
        <p:nvGrpSpPr>
          <p:cNvPr id="3" name="Group 2"/>
          <p:cNvGrpSpPr/>
          <p:nvPr/>
        </p:nvGrpSpPr>
        <p:grpSpPr>
          <a:xfrm>
            <a:off x="117610" y="4286256"/>
            <a:ext cx="8954984" cy="1823958"/>
            <a:chOff x="117610" y="4286256"/>
            <a:chExt cx="8954984" cy="1823958"/>
          </a:xfrm>
        </p:grpSpPr>
        <p:sp>
          <p:nvSpPr>
            <p:cNvPr id="10" name="Content Placeholder 2"/>
            <p:cNvSpPr txBox="1">
              <a:spLocks/>
            </p:cNvSpPr>
            <p:nvPr/>
          </p:nvSpPr>
          <p:spPr>
            <a:xfrm>
              <a:off x="117610" y="4286256"/>
              <a:ext cx="4025762" cy="1823958"/>
            </a:xfrm>
            <a:prstGeom prst="rect">
              <a:avLst/>
            </a:prstGeom>
          </p:spPr>
          <p:txBody>
            <a:bodyPr vert="horz">
              <a:normAutofit/>
            </a:bodyPr>
            <a:lstStyle/>
            <a:p>
              <a:pPr marL="285750" indent="-285750">
                <a:spcBef>
                  <a:spcPts val="0"/>
                </a:spcBef>
                <a:spcAft>
                  <a:spcPts val="0"/>
                </a:spcAft>
                <a:buClr>
                  <a:srgbClr val="297D23"/>
                </a:buClr>
                <a:buSzPct val="80000"/>
                <a:buFont typeface="Arial" charset="0"/>
                <a:buChar char="•"/>
                <a:defRPr/>
              </a:pPr>
              <a:r>
                <a:rPr lang="en-US" sz="1800" dirty="0">
                  <a:solidFill>
                    <a:schemeClr val="accent6">
                      <a:lumMod val="50000"/>
                    </a:schemeClr>
                  </a:solidFill>
                  <a:latin typeface="+mn-lt"/>
                </a:rPr>
                <a:t>Declarative views</a:t>
              </a:r>
            </a:p>
            <a:p>
              <a:pPr marL="285750" marR="0" lvl="0" indent="-285750" algn="l" defTabSz="914400" rtl="0" eaLnBrk="1" fontAlgn="auto" latinLnBrk="0" hangingPunct="1">
                <a:lnSpc>
                  <a:spcPct val="100000"/>
                </a:lnSpc>
                <a:spcBef>
                  <a:spcPts val="0"/>
                </a:spcBef>
                <a:spcAft>
                  <a:spcPts val="0"/>
                </a:spcAft>
                <a:buClr>
                  <a:srgbClr val="297D23"/>
                </a:buClr>
                <a:buSzPct val="80000"/>
                <a:buFont typeface="Arial" charset="0"/>
                <a:buChar char="•"/>
                <a:tabLst/>
                <a:defRPr/>
              </a:pPr>
              <a:r>
                <a:rPr kumimoji="0" lang="en-US" sz="1800" i="0" u="none" strike="noStrike" kern="1200" cap="none" spc="0" normalizeH="0" baseline="0" noProof="0" dirty="0" smtClean="0">
                  <a:ln>
                    <a:noFill/>
                  </a:ln>
                  <a:solidFill>
                    <a:schemeClr val="accent6">
                      <a:lumMod val="50000"/>
                    </a:schemeClr>
                  </a:solidFill>
                  <a:effectLst/>
                  <a:uLnTx/>
                  <a:uFillTx/>
                  <a:latin typeface="+mn-lt"/>
                  <a:ea typeface="+mn-ea"/>
                  <a:cs typeface="+mn-cs"/>
                </a:rPr>
                <a:t>Reusable components</a:t>
              </a:r>
            </a:p>
            <a:p>
              <a:pPr marL="285750" marR="0" lvl="0" indent="-285750" algn="l" defTabSz="914400" rtl="0" eaLnBrk="1" fontAlgn="auto" latinLnBrk="0" hangingPunct="1">
                <a:lnSpc>
                  <a:spcPct val="100000"/>
                </a:lnSpc>
                <a:spcBef>
                  <a:spcPts val="0"/>
                </a:spcBef>
                <a:spcAft>
                  <a:spcPts val="0"/>
                </a:spcAft>
                <a:buClr>
                  <a:srgbClr val="297D23"/>
                </a:buClr>
                <a:buSzPct val="80000"/>
                <a:buFont typeface="Arial" charset="0"/>
                <a:buChar char="•"/>
                <a:tabLst/>
                <a:defRPr/>
              </a:pPr>
              <a:r>
                <a:rPr lang="en-US" sz="1800" dirty="0" smtClean="0">
                  <a:solidFill>
                    <a:schemeClr val="accent6">
                      <a:lumMod val="50000"/>
                    </a:schemeClr>
                  </a:solidFill>
                  <a:latin typeface="+mn-lt"/>
                </a:rPr>
                <a:t>Server-side rendering</a:t>
              </a:r>
            </a:p>
            <a:p>
              <a:pPr marL="285750" marR="0" lvl="0" indent="-285750" algn="l" defTabSz="914400" rtl="0" eaLnBrk="1" fontAlgn="auto" latinLnBrk="0" hangingPunct="1">
                <a:lnSpc>
                  <a:spcPct val="100000"/>
                </a:lnSpc>
                <a:spcBef>
                  <a:spcPts val="0"/>
                </a:spcBef>
                <a:spcAft>
                  <a:spcPts val="0"/>
                </a:spcAft>
                <a:buClr>
                  <a:srgbClr val="297D23"/>
                </a:buClr>
                <a:buSzPct val="80000"/>
                <a:buFont typeface="Arial" charset="0"/>
                <a:buChar char="•"/>
                <a:tabLst/>
                <a:defRPr/>
              </a:pPr>
              <a:endParaRPr kumimoji="0" lang="en-US" sz="1800" b="0" i="0" u="none" strike="noStrike" kern="1200" cap="none" spc="0" normalizeH="0" baseline="0" noProof="0" dirty="0" smtClean="0">
                <a:ln>
                  <a:noFill/>
                </a:ln>
                <a:solidFill>
                  <a:schemeClr val="accent6">
                    <a:lumMod val="50000"/>
                  </a:schemeClr>
                </a:solidFill>
                <a:effectLst/>
                <a:uLnTx/>
                <a:uFillTx/>
                <a:latin typeface="+mn-lt"/>
                <a:ea typeface="+mn-ea"/>
                <a:cs typeface="+mn-cs"/>
              </a:endParaRPr>
            </a:p>
            <a:p>
              <a:pPr marL="432000" marR="0" lvl="0" indent="-432000" algn="l" defTabSz="914400" rtl="0" eaLnBrk="1" fontAlgn="auto" latinLnBrk="0" hangingPunct="1">
                <a:lnSpc>
                  <a:spcPct val="100000"/>
                </a:lnSpc>
                <a:spcBef>
                  <a:spcPts val="0"/>
                </a:spcBef>
                <a:spcAft>
                  <a:spcPts val="0"/>
                </a:spcAft>
                <a:buClr>
                  <a:srgbClr val="297D23"/>
                </a:buClr>
                <a:buSzPct val="80000"/>
                <a:buFont typeface="Wingdings 2" pitchFamily="18" charset="2"/>
                <a:buChar char=""/>
                <a:tabLst/>
                <a:defRPr/>
              </a:pPr>
              <a:endParaRPr kumimoji="0" lang="en-GB" sz="2400" b="0" i="0" u="none" strike="noStrike" kern="1200" cap="none" spc="0" normalizeH="0" baseline="0" noProof="0" dirty="0" smtClean="0">
                <a:ln>
                  <a:noFill/>
                </a:ln>
                <a:solidFill>
                  <a:schemeClr val="accent6">
                    <a:lumMod val="50000"/>
                  </a:schemeClr>
                </a:solidFill>
                <a:effectLst/>
                <a:uLnTx/>
                <a:uFillTx/>
                <a:latin typeface="+mn-lt"/>
                <a:ea typeface="+mn-ea"/>
                <a:cs typeface="+mn-cs"/>
              </a:endParaRPr>
            </a:p>
            <a:p>
              <a:pPr marL="432000" marR="0" lvl="0" indent="-432000" algn="l" defTabSz="914400" rtl="0" eaLnBrk="1" fontAlgn="auto" latinLnBrk="0" hangingPunct="1">
                <a:lnSpc>
                  <a:spcPct val="100000"/>
                </a:lnSpc>
                <a:spcBef>
                  <a:spcPts val="2400"/>
                </a:spcBef>
                <a:spcAft>
                  <a:spcPts val="0"/>
                </a:spcAft>
                <a:buClr>
                  <a:srgbClr val="297D23"/>
                </a:buClr>
                <a:buSzPct val="80000"/>
                <a:buFont typeface="Wingdings 2" pitchFamily="18" charset="2"/>
                <a:buChar char=""/>
                <a:tabLst/>
                <a:defRPr/>
              </a:pPr>
              <a:endParaRPr kumimoji="0" lang="en-GB" sz="2400" b="0" i="0" u="none" strike="noStrike" kern="1200" cap="none" spc="0" normalizeH="0" baseline="0" noProof="0" dirty="0" smtClean="0">
                <a:ln>
                  <a:noFill/>
                </a:ln>
                <a:solidFill>
                  <a:schemeClr val="accent6">
                    <a:lumMod val="50000"/>
                  </a:schemeClr>
                </a:solidFill>
                <a:effectLst/>
                <a:uLnTx/>
                <a:uFillTx/>
                <a:latin typeface="+mn-lt"/>
                <a:ea typeface="+mn-ea"/>
                <a:cs typeface="+mn-cs"/>
              </a:endParaRPr>
            </a:p>
            <a:p>
              <a:pPr marL="432000" marR="0" lvl="0" indent="-432000" algn="l" defTabSz="914400" rtl="0" eaLnBrk="1" fontAlgn="auto" latinLnBrk="0" hangingPunct="1">
                <a:lnSpc>
                  <a:spcPct val="100000"/>
                </a:lnSpc>
                <a:spcBef>
                  <a:spcPts val="2400"/>
                </a:spcBef>
                <a:spcAft>
                  <a:spcPts val="0"/>
                </a:spcAft>
                <a:buClr>
                  <a:srgbClr val="297D23"/>
                </a:buClr>
                <a:buSzPct val="80000"/>
                <a:buFont typeface="Wingdings 2" pitchFamily="18" charset="2"/>
                <a:buChar char=""/>
                <a:tabLst/>
                <a:defRPr/>
              </a:pPr>
              <a:endParaRPr kumimoji="0" lang="en-GB" sz="2400" b="0"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
          <p:nvSpPr>
            <p:cNvPr id="11" name="Content Placeholder 2"/>
            <p:cNvSpPr txBox="1">
              <a:spLocks/>
            </p:cNvSpPr>
            <p:nvPr/>
          </p:nvSpPr>
          <p:spPr>
            <a:xfrm>
              <a:off x="4286248" y="4286256"/>
              <a:ext cx="4786346" cy="1823958"/>
            </a:xfrm>
            <a:prstGeom prst="rect">
              <a:avLst/>
            </a:prstGeom>
          </p:spPr>
          <p:txBody>
            <a:bodyPr vert="horz">
              <a:normAutofit/>
            </a:bodyPr>
            <a:lstStyle/>
            <a:p>
              <a:pPr marL="285750" marR="0" lvl="0" indent="-285750" algn="l" defTabSz="914400" rtl="0" eaLnBrk="1" fontAlgn="auto" latinLnBrk="0" hangingPunct="1">
                <a:lnSpc>
                  <a:spcPct val="100000"/>
                </a:lnSpc>
                <a:spcBef>
                  <a:spcPts val="0"/>
                </a:spcBef>
                <a:spcAft>
                  <a:spcPts val="0"/>
                </a:spcAft>
                <a:buClr>
                  <a:srgbClr val="C00000"/>
                </a:buClr>
                <a:buSzPct val="80000"/>
                <a:buFont typeface="Arial" charset="0"/>
                <a:buChar char="•"/>
                <a:tabLst/>
                <a:defRPr/>
              </a:pPr>
              <a:r>
                <a:rPr kumimoji="0" lang="en-US" sz="1800" b="0" i="0" u="none" strike="noStrike" kern="1200" cap="none" spc="0" normalizeH="0" baseline="0" noProof="0" dirty="0" smtClean="0">
                  <a:ln>
                    <a:noFill/>
                  </a:ln>
                  <a:solidFill>
                    <a:schemeClr val="accent6">
                      <a:lumMod val="50000"/>
                    </a:schemeClr>
                  </a:solidFill>
                  <a:effectLst/>
                  <a:uLnTx/>
                  <a:uFillTx/>
                  <a:latin typeface="+mn-lt"/>
                  <a:ea typeface="+mn-ea"/>
                  <a:cs typeface="+mn-cs"/>
                </a:rPr>
                <a:t>No AJAX,</a:t>
              </a:r>
              <a:r>
                <a:rPr kumimoji="0" lang="en-US" sz="1800" b="0" i="0" u="none" strike="noStrike" kern="1200" cap="none" spc="0" normalizeH="0" noProof="0" dirty="0" smtClean="0">
                  <a:ln>
                    <a:noFill/>
                  </a:ln>
                  <a:solidFill>
                    <a:schemeClr val="accent6">
                      <a:lumMod val="50000"/>
                    </a:schemeClr>
                  </a:solidFill>
                  <a:effectLst/>
                  <a:uLnTx/>
                  <a:uFillTx/>
                  <a:latin typeface="+mn-lt"/>
                  <a:ea typeface="+mn-ea"/>
                  <a:cs typeface="+mn-cs"/>
                </a:rPr>
                <a:t> events, data layer…</a:t>
              </a:r>
              <a:endParaRPr kumimoji="0" lang="en-US" sz="1800" b="0" i="0" u="none" strike="noStrike" kern="1200" cap="none" spc="0" normalizeH="0" baseline="0" noProof="0" dirty="0" smtClean="0">
                <a:ln>
                  <a:noFill/>
                </a:ln>
                <a:solidFill>
                  <a:schemeClr val="accent6">
                    <a:lumMod val="50000"/>
                  </a:schemeClr>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Pct val="80000"/>
                <a:buFont typeface="Arial" charset="0"/>
                <a:buChar char="•"/>
                <a:tabLst/>
                <a:defRPr/>
              </a:pPr>
              <a:r>
                <a:rPr lang="en-US" sz="1800" dirty="0" smtClean="0">
                  <a:solidFill>
                    <a:schemeClr val="accent6">
                      <a:lumMod val="50000"/>
                    </a:schemeClr>
                  </a:solidFill>
                  <a:latin typeface="+mn-lt"/>
                </a:rPr>
                <a:t>Steep learning curve</a:t>
              </a:r>
              <a:endParaRPr kumimoji="0" lang="en-US" sz="1800" b="0" i="0" u="none" strike="noStrike" kern="1200" cap="none" spc="0" normalizeH="0" baseline="0" noProof="0" dirty="0" smtClean="0">
                <a:ln>
                  <a:noFill/>
                </a:ln>
                <a:solidFill>
                  <a:schemeClr val="accent6">
                    <a:lumMod val="50000"/>
                  </a:schemeClr>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Pct val="80000"/>
                <a:buFont typeface="Arial" charset="0"/>
                <a:buChar char="•"/>
                <a:tabLst/>
                <a:defRPr/>
              </a:pPr>
              <a:r>
                <a:rPr lang="en-US" sz="1800" dirty="0" smtClean="0">
                  <a:solidFill>
                    <a:schemeClr val="accent6">
                      <a:lumMod val="50000"/>
                    </a:schemeClr>
                  </a:solidFill>
                  <a:latin typeface="+mn-lt"/>
                </a:rPr>
                <a:t>Big size for its features</a:t>
              </a:r>
            </a:p>
            <a:p>
              <a:pPr marL="432000" marR="0" lvl="0" indent="-432000" algn="l" defTabSz="914400" rtl="0" eaLnBrk="1" fontAlgn="auto" latinLnBrk="0" hangingPunct="1">
                <a:lnSpc>
                  <a:spcPct val="100000"/>
                </a:lnSpc>
                <a:spcBef>
                  <a:spcPts val="0"/>
                </a:spcBef>
                <a:spcAft>
                  <a:spcPts val="0"/>
                </a:spcAft>
                <a:buClr>
                  <a:srgbClr val="C00000"/>
                </a:buClr>
                <a:buSzPct val="80000"/>
                <a:buFont typeface="Arial" pitchFamily="34" charset="0"/>
                <a:buChar char="−"/>
                <a:tabLst/>
                <a:defRPr/>
              </a:pPr>
              <a:endParaRPr kumimoji="0" lang="en-US" sz="1800" b="0" i="0" u="none" strike="noStrike" kern="1200" cap="none" spc="0" normalizeH="0" baseline="0" noProof="0" dirty="0" smtClean="0">
                <a:ln>
                  <a:noFill/>
                </a:ln>
                <a:solidFill>
                  <a:schemeClr val="accent6">
                    <a:lumMod val="50000"/>
                  </a:schemeClr>
                </a:solidFill>
                <a:effectLst/>
                <a:uLnTx/>
                <a:uFillTx/>
                <a:latin typeface="+mn-lt"/>
                <a:ea typeface="+mn-ea"/>
                <a:cs typeface="+mn-cs"/>
              </a:endParaRPr>
            </a:p>
            <a:p>
              <a:pPr marL="432000" marR="0" lvl="0" indent="-432000" algn="l" defTabSz="914400" rtl="0" eaLnBrk="1" fontAlgn="auto" latinLnBrk="0" hangingPunct="1">
                <a:lnSpc>
                  <a:spcPct val="100000"/>
                </a:lnSpc>
                <a:spcBef>
                  <a:spcPts val="2400"/>
                </a:spcBef>
                <a:spcAft>
                  <a:spcPts val="0"/>
                </a:spcAft>
                <a:buClr>
                  <a:srgbClr val="C00000"/>
                </a:buClr>
                <a:buSzPct val="80000"/>
                <a:buFont typeface="Arial" pitchFamily="34" charset="0"/>
                <a:buChar char="−"/>
                <a:tabLst/>
                <a:defRPr/>
              </a:pPr>
              <a:endParaRPr kumimoji="0" lang="en-GB" sz="2400" b="0" i="0" u="none" strike="noStrike" kern="1200" cap="none" spc="0" normalizeH="0" baseline="0" noProof="0" dirty="0" smtClean="0">
                <a:ln>
                  <a:noFill/>
                </a:ln>
                <a:solidFill>
                  <a:schemeClr val="accent6">
                    <a:lumMod val="50000"/>
                  </a:schemeClr>
                </a:solidFill>
                <a:effectLst/>
                <a:uLnTx/>
                <a:uFillTx/>
                <a:latin typeface="+mn-lt"/>
                <a:ea typeface="+mn-ea"/>
                <a:cs typeface="+mn-cs"/>
              </a:endParaRPr>
            </a:p>
            <a:p>
              <a:pPr marL="432000" marR="0" lvl="0" indent="-432000" algn="l" defTabSz="914400" rtl="0" eaLnBrk="1" fontAlgn="auto" latinLnBrk="0" hangingPunct="1">
                <a:lnSpc>
                  <a:spcPct val="100000"/>
                </a:lnSpc>
                <a:spcBef>
                  <a:spcPts val="2400"/>
                </a:spcBef>
                <a:spcAft>
                  <a:spcPts val="0"/>
                </a:spcAft>
                <a:buClr>
                  <a:srgbClr val="C00000"/>
                </a:buClr>
                <a:buSzPct val="80000"/>
                <a:buFont typeface="Arial" pitchFamily="34" charset="0"/>
                <a:buChar char="−"/>
                <a:tabLst/>
                <a:defRPr/>
              </a:pPr>
              <a:endParaRPr kumimoji="0" lang="en-GB" sz="2400" b="0" i="0" u="none" strike="noStrike" kern="1200" cap="none" spc="0" normalizeH="0" baseline="0" noProof="0" dirty="0" smtClean="0">
                <a:ln>
                  <a:noFill/>
                </a:ln>
                <a:solidFill>
                  <a:schemeClr val="accent6">
                    <a:lumMod val="50000"/>
                  </a:schemeClr>
                </a:solidFill>
                <a:effectLst/>
                <a:uLnTx/>
                <a:uFillTx/>
                <a:latin typeface="+mn-lt"/>
                <a:ea typeface="+mn-ea"/>
                <a:cs typeface="+mn-cs"/>
              </a:endParaRPr>
            </a:p>
            <a:p>
              <a:pPr marL="432000" marR="0" lvl="0" indent="-432000" algn="l" defTabSz="914400" rtl="0" eaLnBrk="1" fontAlgn="auto" latinLnBrk="0" hangingPunct="1">
                <a:lnSpc>
                  <a:spcPct val="100000"/>
                </a:lnSpc>
                <a:spcBef>
                  <a:spcPts val="2400"/>
                </a:spcBef>
                <a:spcAft>
                  <a:spcPts val="0"/>
                </a:spcAft>
                <a:buClr>
                  <a:srgbClr val="C00000"/>
                </a:buClr>
                <a:buSzPct val="80000"/>
                <a:buFont typeface="Arial" pitchFamily="34" charset="0"/>
                <a:buChar char="−"/>
                <a:tabLst/>
                <a:defRPr/>
              </a:pPr>
              <a:endParaRPr kumimoji="0" lang="en-GB" sz="2400" b="0"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grpSp>
      <p:sp>
        <p:nvSpPr>
          <p:cNvPr id="9" name="CasellaDiTesto 8"/>
          <p:cNvSpPr txBox="1"/>
          <p:nvPr/>
        </p:nvSpPr>
        <p:spPr>
          <a:xfrm>
            <a:off x="574810" y="3726655"/>
            <a:ext cx="1933904" cy="369332"/>
          </a:xfrm>
          <a:prstGeom prst="rect">
            <a:avLst/>
          </a:prstGeom>
          <a:noFill/>
        </p:spPr>
        <p:txBody>
          <a:bodyPr wrap="square" rtlCol="0">
            <a:spAutoFit/>
          </a:bodyPr>
          <a:lstStyle/>
          <a:p>
            <a:r>
              <a:rPr lang="it-IT" sz="1800" dirty="0" smtClean="0">
                <a:latin typeface="+mn-lt"/>
              </a:rPr>
              <a:t>Plus</a:t>
            </a:r>
            <a:endParaRPr lang="it-IT" sz="1800" dirty="0">
              <a:latin typeface="+mn-lt"/>
            </a:endParaRPr>
          </a:p>
        </p:txBody>
      </p:sp>
      <p:sp>
        <p:nvSpPr>
          <p:cNvPr id="12" name="CasellaDiTesto 11"/>
          <p:cNvSpPr txBox="1"/>
          <p:nvPr/>
        </p:nvSpPr>
        <p:spPr>
          <a:xfrm>
            <a:off x="4362835" y="3790764"/>
            <a:ext cx="1933904" cy="369332"/>
          </a:xfrm>
          <a:prstGeom prst="rect">
            <a:avLst/>
          </a:prstGeom>
          <a:noFill/>
        </p:spPr>
        <p:txBody>
          <a:bodyPr wrap="square" rtlCol="0">
            <a:spAutoFit/>
          </a:bodyPr>
          <a:lstStyle/>
          <a:p>
            <a:r>
              <a:rPr lang="it-IT" sz="1800" dirty="0" err="1" smtClean="0">
                <a:latin typeface="+mn-lt"/>
              </a:rPr>
              <a:t>Minus</a:t>
            </a:r>
            <a:endParaRPr lang="it-IT" sz="1800" dirty="0">
              <a:latin typeface="+mn-lt"/>
            </a:endParaRPr>
          </a:p>
        </p:txBody>
      </p:sp>
    </p:spTree>
    <p:extLst>
      <p:ext uri="{BB962C8B-B14F-4D97-AF65-F5344CB8AC3E}">
        <p14:creationId xmlns:p14="http://schemas.microsoft.com/office/powerpoint/2010/main" val="2259418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251400" y="1402494"/>
            <a:ext cx="8569190" cy="3312460"/>
          </a:xfrm>
        </p:spPr>
        <p:txBody>
          <a:bodyPr>
            <a:normAutofit/>
          </a:bodyPr>
          <a:lstStyle/>
          <a:p>
            <a:pPr>
              <a:spcBef>
                <a:spcPts val="0"/>
              </a:spcBef>
              <a:buClr>
                <a:srgbClr val="C00000"/>
              </a:buClr>
            </a:pPr>
            <a:r>
              <a:rPr lang="en-GB" sz="1800" dirty="0"/>
              <a:t>for ambitious web </a:t>
            </a:r>
            <a:r>
              <a:rPr lang="en-GB" sz="1800" dirty="0" smtClean="0"/>
              <a:t>applications. Created </a:t>
            </a:r>
            <a:r>
              <a:rPr lang="en-GB" sz="1800" dirty="0" smtClean="0"/>
              <a:t>by Yehuda Katz and Tom </a:t>
            </a:r>
            <a:r>
              <a:rPr lang="en-GB" sz="1800" dirty="0" smtClean="0"/>
              <a:t>Dale</a:t>
            </a:r>
            <a:endParaRPr lang="en-GB" sz="1800" dirty="0" smtClean="0"/>
          </a:p>
          <a:p>
            <a:pPr>
              <a:spcBef>
                <a:spcPts val="0"/>
              </a:spcBef>
              <a:buClr>
                <a:srgbClr val="C00000"/>
              </a:buClr>
            </a:pPr>
            <a:r>
              <a:rPr lang="en-GB" sz="1800" dirty="0" smtClean="0"/>
              <a:t>Builds on the best ideas from Angular and </a:t>
            </a:r>
            <a:r>
              <a:rPr lang="en-GB" sz="1800" dirty="0" smtClean="0"/>
              <a:t>React</a:t>
            </a:r>
          </a:p>
          <a:p>
            <a:pPr>
              <a:spcBef>
                <a:spcPts val="0"/>
              </a:spcBef>
              <a:buClr>
                <a:srgbClr val="C00000"/>
              </a:buClr>
            </a:pPr>
            <a:r>
              <a:rPr lang="en-US" sz="1800" dirty="0"/>
              <a:t>T</a:t>
            </a:r>
            <a:r>
              <a:rPr lang="en-US" sz="1800" dirty="0" smtClean="0"/>
              <a:t>wo-way </a:t>
            </a:r>
            <a:r>
              <a:rPr lang="en-US" sz="1800" dirty="0"/>
              <a:t>data </a:t>
            </a:r>
            <a:r>
              <a:rPr lang="en-US" sz="1800" dirty="0" smtClean="0"/>
              <a:t>binding</a:t>
            </a:r>
            <a:endParaRPr lang="en-GB" sz="1800" dirty="0" smtClean="0"/>
          </a:p>
          <a:p>
            <a:pPr>
              <a:spcBef>
                <a:spcPts val="0"/>
              </a:spcBef>
              <a:buClr>
                <a:srgbClr val="C00000"/>
              </a:buClr>
            </a:pPr>
            <a:r>
              <a:rPr lang="en-GB" sz="1800" dirty="0" smtClean="0"/>
              <a:t>Good </a:t>
            </a:r>
            <a:r>
              <a:rPr lang="en-GB" sz="1800" dirty="0" smtClean="0"/>
              <a:t>performance (server-side rendering possible)</a:t>
            </a:r>
          </a:p>
          <a:p>
            <a:pPr>
              <a:spcBef>
                <a:spcPts val="0"/>
              </a:spcBef>
              <a:buClr>
                <a:srgbClr val="C00000"/>
              </a:buClr>
            </a:pPr>
            <a:r>
              <a:rPr lang="en-US" sz="1800" dirty="0" smtClean="0"/>
              <a:t>Nice </a:t>
            </a:r>
            <a:r>
              <a:rPr lang="en-US" sz="1800" dirty="0" smtClean="0"/>
              <a:t>development process</a:t>
            </a:r>
            <a:endParaRPr lang="en-US" sz="1800" dirty="0"/>
          </a:p>
          <a:p>
            <a:pPr marL="432000" indent="-432000">
              <a:spcBef>
                <a:spcPts val="2400"/>
              </a:spcBef>
              <a:buClr>
                <a:srgbClr val="C00000"/>
              </a:buClr>
              <a:buFont typeface="Wingdings" pitchFamily="2" charset="2"/>
              <a:buChar char="v"/>
            </a:pPr>
            <a:endParaRPr lang="en-GB" sz="2000" dirty="0" smtClean="0">
              <a:solidFill>
                <a:srgbClr val="004F9E"/>
              </a:solidFill>
            </a:endParaRPr>
          </a:p>
          <a:p>
            <a:pPr marL="432000" indent="-432000">
              <a:spcBef>
                <a:spcPts val="2400"/>
              </a:spcBef>
              <a:buClr>
                <a:srgbClr val="C00000"/>
              </a:buClr>
              <a:buFont typeface="Wingdings" pitchFamily="2" charset="2"/>
              <a:buChar char="v"/>
            </a:pPr>
            <a:endParaRPr lang="en-GB" sz="2000" dirty="0" smtClean="0">
              <a:solidFill>
                <a:srgbClr val="004F9E"/>
              </a:solidFill>
            </a:endParaRPr>
          </a:p>
          <a:p>
            <a:pPr marL="432000" indent="-432000">
              <a:spcBef>
                <a:spcPts val="2400"/>
              </a:spcBef>
              <a:buClr>
                <a:srgbClr val="C00000"/>
              </a:buClr>
              <a:buNone/>
            </a:pPr>
            <a:endParaRPr lang="en-GB" sz="2000" dirty="0">
              <a:solidFill>
                <a:srgbClr val="004F9E"/>
              </a:solidFill>
            </a:endParaRPr>
          </a:p>
        </p:txBody>
      </p:sp>
      <p:grpSp>
        <p:nvGrpSpPr>
          <p:cNvPr id="5" name="Group 4"/>
          <p:cNvGrpSpPr/>
          <p:nvPr/>
        </p:nvGrpSpPr>
        <p:grpSpPr>
          <a:xfrm>
            <a:off x="172181" y="4527064"/>
            <a:ext cx="8954984" cy="1823958"/>
            <a:chOff x="117610" y="4098366"/>
            <a:chExt cx="8954984" cy="1823958"/>
          </a:xfrm>
        </p:grpSpPr>
        <p:sp>
          <p:nvSpPr>
            <p:cNvPr id="6" name="Content Placeholder 2"/>
            <p:cNvSpPr txBox="1">
              <a:spLocks/>
            </p:cNvSpPr>
            <p:nvPr/>
          </p:nvSpPr>
          <p:spPr>
            <a:xfrm>
              <a:off x="117610" y="4098366"/>
              <a:ext cx="4025762" cy="1823958"/>
            </a:xfrm>
            <a:prstGeom prst="rect">
              <a:avLst/>
            </a:prstGeom>
          </p:spPr>
          <p:txBody>
            <a:bodyPr vert="horz">
              <a:normAutofit/>
            </a:bodyPr>
            <a:lstStyle/>
            <a:p>
              <a:pPr marL="342900" indent="-342900">
                <a:spcBef>
                  <a:spcPts val="0"/>
                </a:spcBef>
                <a:spcAft>
                  <a:spcPts val="0"/>
                </a:spcAft>
                <a:buClr>
                  <a:srgbClr val="297D23"/>
                </a:buClr>
                <a:buSzPct val="80000"/>
                <a:buFont typeface="Arial" charset="0"/>
                <a:buChar char="•"/>
                <a:defRPr/>
              </a:pPr>
              <a:r>
                <a:rPr lang="en-US" sz="1800" dirty="0">
                  <a:solidFill>
                    <a:schemeClr val="accent6">
                      <a:lumMod val="50000"/>
                    </a:schemeClr>
                  </a:solidFill>
                  <a:latin typeface="+mn-lt"/>
                </a:rPr>
                <a:t>Excellent page </a:t>
              </a:r>
              <a:r>
                <a:rPr lang="en-US" sz="1800" dirty="0" smtClean="0">
                  <a:solidFill>
                    <a:schemeClr val="accent6">
                      <a:lumMod val="50000"/>
                    </a:schemeClr>
                  </a:solidFill>
                  <a:latin typeface="+mn-lt"/>
                </a:rPr>
                <a:t>router</a:t>
              </a:r>
              <a:endParaRPr kumimoji="0" lang="en-US" sz="1800" i="0" u="none" strike="noStrike" kern="1200" cap="none" spc="0" normalizeH="0" baseline="0" noProof="0" dirty="0" smtClean="0">
                <a:ln>
                  <a:noFill/>
                </a:ln>
                <a:solidFill>
                  <a:schemeClr val="accent6">
                    <a:lumMod val="50000"/>
                  </a:schemeClr>
                </a:solidFill>
                <a:effectLst/>
                <a:uLnTx/>
                <a:uFillTx/>
                <a:latin typeface="+mn-lt"/>
              </a:endParaRPr>
            </a:p>
            <a:p>
              <a:pPr marL="342900" marR="0" lvl="0" indent="-342900" algn="l" defTabSz="914400" rtl="0" eaLnBrk="1" fontAlgn="auto" latinLnBrk="0" hangingPunct="1">
                <a:lnSpc>
                  <a:spcPct val="100000"/>
                </a:lnSpc>
                <a:spcBef>
                  <a:spcPts val="0"/>
                </a:spcBef>
                <a:spcAft>
                  <a:spcPts val="0"/>
                </a:spcAft>
                <a:buClr>
                  <a:srgbClr val="297D23"/>
                </a:buClr>
                <a:buSzPct val="80000"/>
                <a:buFont typeface="Arial" charset="0"/>
                <a:buChar char="•"/>
                <a:tabLst/>
                <a:defRPr/>
              </a:pPr>
              <a:r>
                <a:rPr lang="en-US" sz="1800" dirty="0" smtClean="0">
                  <a:solidFill>
                    <a:schemeClr val="accent6">
                      <a:lumMod val="50000"/>
                    </a:schemeClr>
                  </a:solidFill>
                  <a:latin typeface="+mn-lt"/>
                </a:rPr>
                <a:t>Good performance</a:t>
              </a:r>
            </a:p>
            <a:p>
              <a:pPr marL="432000" marR="0" lvl="0" indent="-432000" algn="l" defTabSz="914400" rtl="0" eaLnBrk="1" fontAlgn="auto" latinLnBrk="0" hangingPunct="1">
                <a:lnSpc>
                  <a:spcPct val="100000"/>
                </a:lnSpc>
                <a:spcBef>
                  <a:spcPts val="1200"/>
                </a:spcBef>
                <a:spcAft>
                  <a:spcPts val="0"/>
                </a:spcAft>
                <a:buClr>
                  <a:srgbClr val="297D23"/>
                </a:buClr>
                <a:buSzPct val="80000"/>
                <a:buFont typeface="Wingdings 2" pitchFamily="18" charset="2"/>
                <a:buChar char=""/>
                <a:tabLst/>
                <a:defRPr/>
              </a:pPr>
              <a:endParaRPr kumimoji="0" lang="en-US" sz="2000" b="0" i="0" u="none" strike="noStrike" kern="1200" cap="none" spc="0" normalizeH="0" baseline="0" noProof="0" dirty="0" smtClean="0">
                <a:ln>
                  <a:noFill/>
                </a:ln>
                <a:solidFill>
                  <a:schemeClr val="accent6">
                    <a:lumMod val="50000"/>
                  </a:schemeClr>
                </a:solidFill>
                <a:effectLst/>
                <a:uLnTx/>
                <a:uFillTx/>
              </a:endParaRPr>
            </a:p>
            <a:p>
              <a:pPr marL="432000" marR="0" lvl="0" indent="-432000" algn="l" defTabSz="914400" rtl="0" eaLnBrk="1" fontAlgn="auto" latinLnBrk="0" hangingPunct="1">
                <a:lnSpc>
                  <a:spcPct val="100000"/>
                </a:lnSpc>
                <a:spcBef>
                  <a:spcPts val="2400"/>
                </a:spcBef>
                <a:spcAft>
                  <a:spcPts val="0"/>
                </a:spcAft>
                <a:buClr>
                  <a:srgbClr val="297D23"/>
                </a:buClr>
                <a:buSzPct val="80000"/>
                <a:buFont typeface="Wingdings 2" pitchFamily="18" charset="2"/>
                <a:buChar char=""/>
                <a:tabLst/>
                <a:defRPr/>
              </a:pPr>
              <a:endParaRPr kumimoji="0" lang="en-GB" sz="2000" b="0" i="0" u="none" strike="noStrike" kern="1200" cap="none" spc="0" normalizeH="0" baseline="0" noProof="0" dirty="0" smtClean="0">
                <a:ln>
                  <a:noFill/>
                </a:ln>
                <a:solidFill>
                  <a:schemeClr val="accent6">
                    <a:lumMod val="50000"/>
                  </a:schemeClr>
                </a:solidFill>
                <a:effectLst/>
                <a:uLnTx/>
                <a:uFillTx/>
              </a:endParaRPr>
            </a:p>
            <a:p>
              <a:pPr marL="432000" marR="0" lvl="0" indent="-432000" algn="l" defTabSz="914400" rtl="0" eaLnBrk="1" fontAlgn="auto" latinLnBrk="0" hangingPunct="1">
                <a:lnSpc>
                  <a:spcPct val="100000"/>
                </a:lnSpc>
                <a:spcBef>
                  <a:spcPts val="2400"/>
                </a:spcBef>
                <a:spcAft>
                  <a:spcPts val="0"/>
                </a:spcAft>
                <a:buClr>
                  <a:srgbClr val="297D23"/>
                </a:buClr>
                <a:buSzPct val="80000"/>
                <a:buFont typeface="Wingdings 2" pitchFamily="18" charset="2"/>
                <a:buChar char=""/>
                <a:tabLst/>
                <a:defRPr/>
              </a:pPr>
              <a:endParaRPr kumimoji="0" lang="en-GB" sz="2000" b="0" i="0" u="none" strike="noStrike" kern="1200" cap="none" spc="0" normalizeH="0" baseline="0" noProof="0" dirty="0" smtClean="0">
                <a:ln>
                  <a:noFill/>
                </a:ln>
                <a:solidFill>
                  <a:schemeClr val="accent6">
                    <a:lumMod val="50000"/>
                  </a:schemeClr>
                </a:solidFill>
                <a:effectLst/>
                <a:uLnTx/>
                <a:uFillTx/>
              </a:endParaRPr>
            </a:p>
            <a:p>
              <a:pPr marL="432000" marR="0" lvl="0" indent="-432000" algn="l" defTabSz="914400" rtl="0" eaLnBrk="1" fontAlgn="auto" latinLnBrk="0" hangingPunct="1">
                <a:lnSpc>
                  <a:spcPct val="100000"/>
                </a:lnSpc>
                <a:spcBef>
                  <a:spcPts val="2400"/>
                </a:spcBef>
                <a:spcAft>
                  <a:spcPts val="0"/>
                </a:spcAft>
                <a:buClr>
                  <a:srgbClr val="297D23"/>
                </a:buClr>
                <a:buSzPct val="80000"/>
                <a:buFont typeface="Wingdings 2" pitchFamily="18" charset="2"/>
                <a:buChar char=""/>
                <a:tabLst/>
                <a:defRPr/>
              </a:pPr>
              <a:endParaRPr kumimoji="0" lang="en-GB" sz="2000" b="0" i="0" u="none" strike="noStrike" kern="1200" cap="none" spc="0" normalizeH="0" baseline="0" noProof="0" dirty="0">
                <a:ln>
                  <a:noFill/>
                </a:ln>
                <a:solidFill>
                  <a:schemeClr val="accent6">
                    <a:lumMod val="50000"/>
                  </a:schemeClr>
                </a:solidFill>
                <a:effectLst/>
                <a:uLnTx/>
                <a:uFillTx/>
              </a:endParaRPr>
            </a:p>
          </p:txBody>
        </p:sp>
        <p:sp>
          <p:nvSpPr>
            <p:cNvPr id="7" name="Content Placeholder 2"/>
            <p:cNvSpPr txBox="1">
              <a:spLocks/>
            </p:cNvSpPr>
            <p:nvPr/>
          </p:nvSpPr>
          <p:spPr>
            <a:xfrm>
              <a:off x="4286248" y="4098366"/>
              <a:ext cx="4786346" cy="1823958"/>
            </a:xfrm>
            <a:prstGeom prst="rect">
              <a:avLst/>
            </a:prstGeom>
          </p:spPr>
          <p:txBody>
            <a:bodyPr vert="horz">
              <a:normAutofit/>
            </a:bodyPr>
            <a:lstStyle/>
            <a:p>
              <a:pPr marR="0" lvl="0" algn="l" defTabSz="914400" rtl="0" eaLnBrk="1" fontAlgn="auto" latinLnBrk="0" hangingPunct="1">
                <a:lnSpc>
                  <a:spcPct val="100000"/>
                </a:lnSpc>
                <a:spcBef>
                  <a:spcPts val="0"/>
                </a:spcBef>
                <a:spcAft>
                  <a:spcPts val="0"/>
                </a:spcAft>
                <a:buClr>
                  <a:srgbClr val="C00000"/>
                </a:buClr>
                <a:buSzPct val="80000"/>
                <a:tabLst/>
                <a:defRPr/>
              </a:pPr>
              <a:r>
                <a:rPr kumimoji="0" lang="en-US" sz="1800" i="0" u="none" strike="noStrike" kern="1200" cap="none" spc="0" normalizeH="0" baseline="0" noProof="0" dirty="0" smtClean="0">
                  <a:ln>
                    <a:noFill/>
                  </a:ln>
                  <a:solidFill>
                    <a:schemeClr val="accent6">
                      <a:lumMod val="50000"/>
                    </a:schemeClr>
                  </a:solidFill>
                  <a:effectLst/>
                  <a:uLnTx/>
                  <a:uFillTx/>
                  <a:latin typeface="+mn-lt"/>
                </a:rPr>
                <a:t>Maybe not for small</a:t>
              </a:r>
              <a:r>
                <a:rPr kumimoji="0" lang="en-US" sz="1800" i="0" u="none" strike="noStrike" kern="1200" cap="none" spc="0" normalizeH="0" noProof="0" dirty="0" smtClean="0">
                  <a:ln>
                    <a:noFill/>
                  </a:ln>
                  <a:solidFill>
                    <a:schemeClr val="accent6">
                      <a:lumMod val="50000"/>
                    </a:schemeClr>
                  </a:solidFill>
                  <a:effectLst/>
                  <a:uLnTx/>
                  <a:uFillTx/>
                  <a:latin typeface="+mn-lt"/>
                </a:rPr>
                <a:t> apps</a:t>
              </a:r>
              <a:endParaRPr kumimoji="0" lang="en-US" sz="1800" i="0" u="none" strike="noStrike" kern="1200" cap="none" spc="0" normalizeH="0" baseline="0" noProof="0" dirty="0" smtClean="0">
                <a:ln>
                  <a:noFill/>
                </a:ln>
                <a:solidFill>
                  <a:schemeClr val="accent6">
                    <a:lumMod val="50000"/>
                  </a:schemeClr>
                </a:solidFill>
                <a:effectLst/>
                <a:uLnTx/>
                <a:uFillTx/>
                <a:latin typeface="+mn-lt"/>
              </a:endParaRPr>
            </a:p>
            <a:p>
              <a:pPr marR="0" lvl="0" algn="l" defTabSz="914400" rtl="0" eaLnBrk="1" fontAlgn="auto" latinLnBrk="0" hangingPunct="1">
                <a:lnSpc>
                  <a:spcPct val="100000"/>
                </a:lnSpc>
                <a:spcBef>
                  <a:spcPts val="0"/>
                </a:spcBef>
                <a:spcAft>
                  <a:spcPts val="0"/>
                </a:spcAft>
                <a:buClr>
                  <a:srgbClr val="C00000"/>
                </a:buClr>
                <a:buSzPct val="80000"/>
                <a:tabLst/>
                <a:defRPr/>
              </a:pPr>
              <a:r>
                <a:rPr lang="en-US" sz="1800" dirty="0" smtClean="0">
                  <a:solidFill>
                    <a:schemeClr val="accent6">
                      <a:lumMod val="50000"/>
                    </a:schemeClr>
                  </a:solidFill>
                  <a:latin typeface="+mn-lt"/>
                </a:rPr>
                <a:t>Handlebars templates pollute DOM</a:t>
              </a:r>
              <a:endParaRPr kumimoji="0" lang="en-US" sz="1800" i="0" u="none" strike="noStrike" kern="1200" cap="none" spc="0" normalizeH="0" baseline="0" noProof="0" dirty="0" smtClean="0">
                <a:ln>
                  <a:noFill/>
                </a:ln>
                <a:solidFill>
                  <a:schemeClr val="accent6">
                    <a:lumMod val="50000"/>
                  </a:schemeClr>
                </a:solidFill>
                <a:effectLst/>
                <a:uLnTx/>
                <a:uFillTx/>
                <a:latin typeface="+mn-lt"/>
              </a:endParaRPr>
            </a:p>
            <a:p>
              <a:pPr marR="0" lvl="0" algn="l" defTabSz="914400" rtl="0" eaLnBrk="1" fontAlgn="auto" latinLnBrk="0" hangingPunct="1">
                <a:lnSpc>
                  <a:spcPct val="100000"/>
                </a:lnSpc>
                <a:spcBef>
                  <a:spcPts val="0"/>
                </a:spcBef>
                <a:spcAft>
                  <a:spcPts val="0"/>
                </a:spcAft>
                <a:buClr>
                  <a:srgbClr val="C00000"/>
                </a:buClr>
                <a:buSzPct val="80000"/>
                <a:tabLst/>
                <a:defRPr/>
              </a:pPr>
              <a:r>
                <a:rPr lang="en-US" sz="1800" dirty="0" smtClean="0">
                  <a:solidFill>
                    <a:schemeClr val="accent6">
                      <a:lumMod val="50000"/>
                    </a:schemeClr>
                  </a:solidFill>
                  <a:latin typeface="+mn-lt"/>
                </a:rPr>
                <a:t>Biggest size</a:t>
              </a:r>
            </a:p>
            <a:p>
              <a:pPr marL="432000" marR="0" lvl="0" indent="-432000" algn="l" defTabSz="914400" rtl="0" eaLnBrk="1" fontAlgn="auto" latinLnBrk="0" hangingPunct="1">
                <a:lnSpc>
                  <a:spcPct val="100000"/>
                </a:lnSpc>
                <a:spcBef>
                  <a:spcPts val="1200"/>
                </a:spcBef>
                <a:spcAft>
                  <a:spcPts val="0"/>
                </a:spcAft>
                <a:buClr>
                  <a:srgbClr val="C00000"/>
                </a:buClr>
                <a:buSzPct val="80000"/>
                <a:buFont typeface="Arial" pitchFamily="34" charset="0"/>
                <a:buChar char="−"/>
                <a:tabLst/>
                <a:defRPr/>
              </a:pPr>
              <a:endParaRPr kumimoji="0" lang="en-US" sz="2000" b="0" i="0" u="none" strike="noStrike" kern="1200" cap="none" spc="0" normalizeH="0" baseline="0" noProof="0" dirty="0" smtClean="0">
                <a:ln>
                  <a:noFill/>
                </a:ln>
                <a:solidFill>
                  <a:schemeClr val="accent6">
                    <a:lumMod val="50000"/>
                  </a:schemeClr>
                </a:solidFill>
                <a:effectLst/>
                <a:uLnTx/>
                <a:uFillTx/>
              </a:endParaRPr>
            </a:p>
            <a:p>
              <a:pPr marL="432000" marR="0" lvl="0" indent="-432000" algn="l" defTabSz="914400" rtl="0" eaLnBrk="1" fontAlgn="auto" latinLnBrk="0" hangingPunct="1">
                <a:lnSpc>
                  <a:spcPct val="100000"/>
                </a:lnSpc>
                <a:spcBef>
                  <a:spcPts val="2400"/>
                </a:spcBef>
                <a:spcAft>
                  <a:spcPts val="0"/>
                </a:spcAft>
                <a:buClr>
                  <a:srgbClr val="C00000"/>
                </a:buClr>
                <a:buSzPct val="80000"/>
                <a:buFont typeface="Arial" pitchFamily="34" charset="0"/>
                <a:buChar char="−"/>
                <a:tabLst/>
                <a:defRPr/>
              </a:pPr>
              <a:endParaRPr kumimoji="0" lang="en-GB" sz="2000" b="0" i="0" u="none" strike="noStrike" kern="1200" cap="none" spc="0" normalizeH="0" baseline="0" noProof="0" dirty="0" smtClean="0">
                <a:ln>
                  <a:noFill/>
                </a:ln>
                <a:solidFill>
                  <a:schemeClr val="accent6">
                    <a:lumMod val="50000"/>
                  </a:schemeClr>
                </a:solidFill>
                <a:effectLst/>
                <a:uLnTx/>
                <a:uFillTx/>
              </a:endParaRPr>
            </a:p>
            <a:p>
              <a:pPr marL="432000" marR="0" lvl="0" indent="-432000" algn="l" defTabSz="914400" rtl="0" eaLnBrk="1" fontAlgn="auto" latinLnBrk="0" hangingPunct="1">
                <a:lnSpc>
                  <a:spcPct val="100000"/>
                </a:lnSpc>
                <a:spcBef>
                  <a:spcPts val="2400"/>
                </a:spcBef>
                <a:spcAft>
                  <a:spcPts val="0"/>
                </a:spcAft>
                <a:buClr>
                  <a:srgbClr val="C00000"/>
                </a:buClr>
                <a:buSzPct val="80000"/>
                <a:buFont typeface="Arial" pitchFamily="34" charset="0"/>
                <a:buChar char="−"/>
                <a:tabLst/>
                <a:defRPr/>
              </a:pPr>
              <a:endParaRPr kumimoji="0" lang="en-GB" sz="2000" b="0" i="0" u="none" strike="noStrike" kern="1200" cap="none" spc="0" normalizeH="0" baseline="0" noProof="0" dirty="0" smtClean="0">
                <a:ln>
                  <a:noFill/>
                </a:ln>
                <a:solidFill>
                  <a:schemeClr val="accent6">
                    <a:lumMod val="50000"/>
                  </a:schemeClr>
                </a:solidFill>
                <a:effectLst/>
                <a:uLnTx/>
                <a:uFillTx/>
              </a:endParaRPr>
            </a:p>
            <a:p>
              <a:pPr marL="432000" marR="0" lvl="0" indent="-432000" algn="l" defTabSz="914400" rtl="0" eaLnBrk="1" fontAlgn="auto" latinLnBrk="0" hangingPunct="1">
                <a:lnSpc>
                  <a:spcPct val="100000"/>
                </a:lnSpc>
                <a:spcBef>
                  <a:spcPts val="2400"/>
                </a:spcBef>
                <a:spcAft>
                  <a:spcPts val="0"/>
                </a:spcAft>
                <a:buClr>
                  <a:srgbClr val="C00000"/>
                </a:buClr>
                <a:buSzPct val="80000"/>
                <a:buFont typeface="Arial" pitchFamily="34" charset="0"/>
                <a:buChar char="−"/>
                <a:tabLst/>
                <a:defRPr/>
              </a:pPr>
              <a:endParaRPr kumimoji="0" lang="en-GB" sz="2000" b="0" i="0" u="none" strike="noStrike" kern="1200" cap="none" spc="0" normalizeH="0" baseline="0" noProof="0" dirty="0">
                <a:ln>
                  <a:noFill/>
                </a:ln>
                <a:solidFill>
                  <a:schemeClr val="accent6">
                    <a:lumMod val="50000"/>
                  </a:schemeClr>
                </a:solidFill>
                <a:effectLst/>
                <a:uLnTx/>
                <a:uFillTx/>
              </a:endParaRPr>
            </a:p>
          </p:txBody>
        </p:sp>
      </p:grpSp>
      <p:sp>
        <p:nvSpPr>
          <p:cNvPr id="9" name="Title 1"/>
          <p:cNvSpPr>
            <a:spLocks noGrp="1"/>
          </p:cNvSpPr>
          <p:nvPr>
            <p:ph type="title"/>
          </p:nvPr>
        </p:nvSpPr>
        <p:spPr>
          <a:xfrm>
            <a:off x="623036" y="348970"/>
            <a:ext cx="7435565" cy="459128"/>
          </a:xfrm>
        </p:spPr>
        <p:txBody>
          <a:bodyPr>
            <a:noAutofit/>
          </a:bodyPr>
          <a:lstStyle/>
          <a:p>
            <a:r>
              <a:rPr lang="en-GB" sz="2400" dirty="0" smtClean="0"/>
              <a:t>EMBER Framework</a:t>
            </a:r>
            <a:endParaRPr lang="en-GB" sz="2400" dirty="0"/>
          </a:p>
        </p:txBody>
      </p:sp>
      <p:sp>
        <p:nvSpPr>
          <p:cNvPr id="10" name="CasellaDiTesto 9"/>
          <p:cNvSpPr txBox="1"/>
          <p:nvPr/>
        </p:nvSpPr>
        <p:spPr>
          <a:xfrm>
            <a:off x="524706" y="4173702"/>
            <a:ext cx="1933904" cy="369332"/>
          </a:xfrm>
          <a:prstGeom prst="rect">
            <a:avLst/>
          </a:prstGeom>
          <a:noFill/>
        </p:spPr>
        <p:txBody>
          <a:bodyPr wrap="square" rtlCol="0">
            <a:spAutoFit/>
          </a:bodyPr>
          <a:lstStyle/>
          <a:p>
            <a:r>
              <a:rPr lang="it-IT" sz="1800" dirty="0" smtClean="0">
                <a:latin typeface="+mn-lt"/>
              </a:rPr>
              <a:t>Plus</a:t>
            </a:r>
            <a:endParaRPr lang="it-IT" sz="1800" dirty="0">
              <a:latin typeface="+mn-lt"/>
            </a:endParaRPr>
          </a:p>
        </p:txBody>
      </p:sp>
      <p:sp>
        <p:nvSpPr>
          <p:cNvPr id="11" name="CasellaDiTesto 10"/>
          <p:cNvSpPr txBox="1"/>
          <p:nvPr/>
        </p:nvSpPr>
        <p:spPr>
          <a:xfrm>
            <a:off x="4340819" y="4160505"/>
            <a:ext cx="1933904" cy="369332"/>
          </a:xfrm>
          <a:prstGeom prst="rect">
            <a:avLst/>
          </a:prstGeom>
          <a:noFill/>
        </p:spPr>
        <p:txBody>
          <a:bodyPr wrap="square" rtlCol="0">
            <a:spAutoFit/>
          </a:bodyPr>
          <a:lstStyle/>
          <a:p>
            <a:r>
              <a:rPr lang="it-IT" sz="1800" dirty="0" err="1" smtClean="0">
                <a:latin typeface="+mn-lt"/>
              </a:rPr>
              <a:t>Minus</a:t>
            </a:r>
            <a:endParaRPr lang="it-IT" sz="1800" dirty="0">
              <a:latin typeface="+mn-lt"/>
            </a:endParaRPr>
          </a:p>
        </p:txBody>
      </p:sp>
    </p:spTree>
    <p:extLst>
      <p:ext uri="{BB962C8B-B14F-4D97-AF65-F5344CB8AC3E}">
        <p14:creationId xmlns:p14="http://schemas.microsoft.com/office/powerpoint/2010/main" val="13459772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173294" y="1399501"/>
            <a:ext cx="8321128" cy="3365022"/>
          </a:xfrm>
        </p:spPr>
        <p:txBody>
          <a:bodyPr>
            <a:normAutofit/>
          </a:bodyPr>
          <a:lstStyle/>
          <a:p>
            <a:pPr>
              <a:spcBef>
                <a:spcPts val="0"/>
              </a:spcBef>
              <a:buClr>
                <a:srgbClr val="C00000"/>
              </a:buClr>
            </a:pPr>
            <a:r>
              <a:rPr lang="en-GB" sz="1800" dirty="0" smtClean="0"/>
              <a:t>Tiny yet powerful</a:t>
            </a:r>
          </a:p>
          <a:p>
            <a:pPr>
              <a:spcBef>
                <a:spcPts val="0"/>
              </a:spcBef>
              <a:buClr>
                <a:srgbClr val="C00000"/>
              </a:buClr>
            </a:pPr>
            <a:r>
              <a:rPr lang="en-GB" sz="1800" dirty="0" smtClean="0"/>
              <a:t>Linear learning curve</a:t>
            </a:r>
          </a:p>
          <a:p>
            <a:pPr>
              <a:spcBef>
                <a:spcPts val="0"/>
              </a:spcBef>
              <a:buClr>
                <a:srgbClr val="C00000"/>
              </a:buClr>
            </a:pPr>
            <a:r>
              <a:rPr lang="en-GB" sz="1800" dirty="0" smtClean="0"/>
              <a:t>Good foundation to build your framework</a:t>
            </a:r>
          </a:p>
          <a:p>
            <a:pPr>
              <a:spcBef>
                <a:spcPts val="0"/>
              </a:spcBef>
              <a:buClr>
                <a:srgbClr val="C00000"/>
              </a:buClr>
            </a:pPr>
            <a:r>
              <a:rPr lang="en-US" sz="1800" dirty="0" smtClean="0"/>
              <a:t>No two-way data binding</a:t>
            </a:r>
          </a:p>
          <a:p>
            <a:pPr>
              <a:spcBef>
                <a:spcPts val="0"/>
              </a:spcBef>
              <a:buClr>
                <a:srgbClr val="C00000"/>
              </a:buClr>
            </a:pPr>
            <a:r>
              <a:rPr lang="en-US" sz="1800" dirty="0" smtClean="0"/>
              <a:t>Views manipulate the DOM directly (= hard to test)</a:t>
            </a:r>
          </a:p>
          <a:p>
            <a:pPr>
              <a:spcBef>
                <a:spcPts val="0"/>
              </a:spcBef>
              <a:buClr>
                <a:srgbClr val="C00000"/>
              </a:buClr>
            </a:pPr>
            <a:r>
              <a:rPr lang="en-US" sz="1800" dirty="0" smtClean="0"/>
              <a:t>May be useful as a side framework, but not as a core one</a:t>
            </a:r>
            <a:endParaRPr lang="en-GB" sz="1800" dirty="0" smtClean="0"/>
          </a:p>
          <a:p>
            <a:pPr>
              <a:spcBef>
                <a:spcPts val="0"/>
              </a:spcBef>
              <a:buClr>
                <a:srgbClr val="C00000"/>
              </a:buClr>
            </a:pPr>
            <a:endParaRPr lang="en-GB" sz="1800" dirty="0"/>
          </a:p>
        </p:txBody>
      </p:sp>
      <p:grpSp>
        <p:nvGrpSpPr>
          <p:cNvPr id="6" name="Group 5"/>
          <p:cNvGrpSpPr/>
          <p:nvPr/>
        </p:nvGrpSpPr>
        <p:grpSpPr>
          <a:xfrm>
            <a:off x="215117" y="4532392"/>
            <a:ext cx="8954985" cy="1823958"/>
            <a:chOff x="117609" y="4286256"/>
            <a:chExt cx="8954985" cy="1823958"/>
          </a:xfrm>
        </p:grpSpPr>
        <p:sp>
          <p:nvSpPr>
            <p:cNvPr id="7" name="Content Placeholder 2"/>
            <p:cNvSpPr txBox="1">
              <a:spLocks/>
            </p:cNvSpPr>
            <p:nvPr/>
          </p:nvSpPr>
          <p:spPr>
            <a:xfrm>
              <a:off x="117609" y="4286256"/>
              <a:ext cx="4398923" cy="1823958"/>
            </a:xfrm>
            <a:prstGeom prst="rect">
              <a:avLst/>
            </a:prstGeom>
          </p:spPr>
          <p:txBody>
            <a:bodyPr vert="horz">
              <a:normAutofit/>
            </a:bodyPr>
            <a:lstStyle/>
            <a:p>
              <a:pPr marL="342900" indent="-342900">
                <a:spcBef>
                  <a:spcPts val="0"/>
                </a:spcBef>
                <a:spcAft>
                  <a:spcPts val="0"/>
                </a:spcAft>
                <a:buClr>
                  <a:srgbClr val="297D23"/>
                </a:buClr>
                <a:buSzPct val="80000"/>
                <a:buFont typeface="Arial" charset="0"/>
                <a:buChar char="•"/>
                <a:defRPr/>
              </a:pPr>
              <a:r>
                <a:rPr lang="en-US" sz="1800" dirty="0" smtClean="0">
                  <a:solidFill>
                    <a:schemeClr val="accent6">
                      <a:lumMod val="50000"/>
                    </a:schemeClr>
                  </a:solidFill>
                  <a:latin typeface="+mn-lt"/>
                </a:rPr>
                <a:t>Tiny size</a:t>
              </a:r>
              <a:endParaRPr lang="en-US" sz="1800" dirty="0">
                <a:solidFill>
                  <a:schemeClr val="accent6">
                    <a:lumMod val="50000"/>
                  </a:schemeClr>
                </a:solidFill>
                <a:latin typeface="+mn-lt"/>
              </a:endParaRPr>
            </a:p>
            <a:p>
              <a:pPr marL="342900" marR="0" lvl="0" indent="-342900" algn="l" defTabSz="914400" rtl="0" eaLnBrk="1" fontAlgn="auto" latinLnBrk="0" hangingPunct="1">
                <a:lnSpc>
                  <a:spcPct val="100000"/>
                </a:lnSpc>
                <a:spcBef>
                  <a:spcPts val="0"/>
                </a:spcBef>
                <a:spcAft>
                  <a:spcPts val="0"/>
                </a:spcAft>
                <a:buClr>
                  <a:srgbClr val="297D23"/>
                </a:buClr>
                <a:buSzPct val="80000"/>
                <a:buFont typeface="Arial" charset="0"/>
                <a:buChar char="•"/>
                <a:tabLst/>
                <a:defRPr/>
              </a:pPr>
              <a:r>
                <a:rPr kumimoji="0" lang="en-US" sz="1800" i="0" u="none" strike="noStrike" kern="1200" cap="none" spc="0" normalizeH="0" baseline="0" noProof="0" dirty="0" smtClean="0">
                  <a:ln>
                    <a:noFill/>
                  </a:ln>
                  <a:solidFill>
                    <a:schemeClr val="accent6">
                      <a:lumMod val="50000"/>
                    </a:schemeClr>
                  </a:solidFill>
                  <a:effectLst/>
                  <a:uLnTx/>
                  <a:uFillTx/>
                  <a:latin typeface="+mn-lt"/>
                </a:rPr>
                <a:t>Simple code, well</a:t>
              </a:r>
              <a:r>
                <a:rPr kumimoji="0" lang="en-US" sz="1800" i="0" u="none" strike="noStrike" kern="1200" cap="none" spc="0" normalizeH="0" noProof="0" dirty="0" smtClean="0">
                  <a:ln>
                    <a:noFill/>
                  </a:ln>
                  <a:solidFill>
                    <a:schemeClr val="accent6">
                      <a:lumMod val="50000"/>
                    </a:schemeClr>
                  </a:solidFill>
                  <a:effectLst/>
                  <a:uLnTx/>
                  <a:uFillTx/>
                  <a:latin typeface="+mn-lt"/>
                </a:rPr>
                <a:t> documented</a:t>
              </a:r>
              <a:endParaRPr kumimoji="0" lang="en-US" sz="1800" i="0" u="none" strike="noStrike" kern="1200" cap="none" spc="0" normalizeH="0" baseline="0" noProof="0" dirty="0" smtClean="0">
                <a:ln>
                  <a:noFill/>
                </a:ln>
                <a:solidFill>
                  <a:schemeClr val="accent6">
                    <a:lumMod val="50000"/>
                  </a:schemeClr>
                </a:solidFill>
                <a:effectLst/>
                <a:uLnTx/>
                <a:uFillTx/>
                <a:latin typeface="+mn-lt"/>
              </a:endParaRPr>
            </a:p>
            <a:p>
              <a:pPr marL="342900" marR="0" lvl="0" indent="-342900" algn="l" defTabSz="914400" rtl="0" eaLnBrk="1" fontAlgn="auto" latinLnBrk="0" hangingPunct="1">
                <a:lnSpc>
                  <a:spcPct val="100000"/>
                </a:lnSpc>
                <a:spcBef>
                  <a:spcPts val="0"/>
                </a:spcBef>
                <a:spcAft>
                  <a:spcPts val="0"/>
                </a:spcAft>
                <a:buClr>
                  <a:srgbClr val="297D23"/>
                </a:buClr>
                <a:buSzPct val="80000"/>
                <a:buFont typeface="Arial" charset="0"/>
                <a:buChar char="•"/>
                <a:tabLst/>
                <a:defRPr/>
              </a:pPr>
              <a:r>
                <a:rPr lang="en-US" sz="1800" dirty="0" smtClean="0">
                  <a:solidFill>
                    <a:schemeClr val="accent6">
                      <a:lumMod val="50000"/>
                    </a:schemeClr>
                  </a:solidFill>
                  <a:latin typeface="+mn-lt"/>
                </a:rPr>
                <a:t>Good basis for building your own framework</a:t>
              </a:r>
            </a:p>
            <a:p>
              <a:pPr marL="432000" marR="0" lvl="0" indent="-432000" algn="l" defTabSz="914400" rtl="0" eaLnBrk="1" fontAlgn="auto" latinLnBrk="0" hangingPunct="1">
                <a:lnSpc>
                  <a:spcPct val="100000"/>
                </a:lnSpc>
                <a:spcBef>
                  <a:spcPts val="1200"/>
                </a:spcBef>
                <a:spcAft>
                  <a:spcPts val="0"/>
                </a:spcAft>
                <a:buClr>
                  <a:srgbClr val="297D23"/>
                </a:buClr>
                <a:buSzPct val="80000"/>
                <a:buFont typeface="Wingdings 2" pitchFamily="18" charset="2"/>
                <a:buChar char=""/>
                <a:tabLst/>
                <a:defRPr/>
              </a:pPr>
              <a:endParaRPr kumimoji="0" lang="en-US" sz="2000" b="0" i="0" u="none" strike="noStrike" kern="1200" cap="none" spc="0" normalizeH="0" baseline="0" noProof="0" dirty="0" smtClean="0">
                <a:ln>
                  <a:noFill/>
                </a:ln>
                <a:solidFill>
                  <a:schemeClr val="accent6">
                    <a:lumMod val="50000"/>
                  </a:schemeClr>
                </a:solidFill>
                <a:effectLst/>
                <a:uLnTx/>
                <a:uFillTx/>
              </a:endParaRPr>
            </a:p>
            <a:p>
              <a:pPr marL="432000" marR="0" lvl="0" indent="-432000" algn="l" defTabSz="914400" rtl="0" eaLnBrk="1" fontAlgn="auto" latinLnBrk="0" hangingPunct="1">
                <a:lnSpc>
                  <a:spcPct val="100000"/>
                </a:lnSpc>
                <a:spcBef>
                  <a:spcPts val="2400"/>
                </a:spcBef>
                <a:spcAft>
                  <a:spcPts val="0"/>
                </a:spcAft>
                <a:buClr>
                  <a:srgbClr val="297D23"/>
                </a:buClr>
                <a:buSzPct val="80000"/>
                <a:buFont typeface="Wingdings 2" pitchFamily="18" charset="2"/>
                <a:buChar char=""/>
                <a:tabLst/>
                <a:defRPr/>
              </a:pPr>
              <a:endParaRPr kumimoji="0" lang="en-GB" sz="2000" b="0" i="0" u="none" strike="noStrike" kern="1200" cap="none" spc="0" normalizeH="0" baseline="0" noProof="0" dirty="0" smtClean="0">
                <a:ln>
                  <a:noFill/>
                </a:ln>
                <a:solidFill>
                  <a:schemeClr val="accent6">
                    <a:lumMod val="50000"/>
                  </a:schemeClr>
                </a:solidFill>
                <a:effectLst/>
                <a:uLnTx/>
                <a:uFillTx/>
              </a:endParaRPr>
            </a:p>
            <a:p>
              <a:pPr marL="432000" marR="0" lvl="0" indent="-432000" algn="l" defTabSz="914400" rtl="0" eaLnBrk="1" fontAlgn="auto" latinLnBrk="0" hangingPunct="1">
                <a:lnSpc>
                  <a:spcPct val="100000"/>
                </a:lnSpc>
                <a:spcBef>
                  <a:spcPts val="2400"/>
                </a:spcBef>
                <a:spcAft>
                  <a:spcPts val="0"/>
                </a:spcAft>
                <a:buClr>
                  <a:srgbClr val="297D23"/>
                </a:buClr>
                <a:buSzPct val="80000"/>
                <a:buFont typeface="Wingdings 2" pitchFamily="18" charset="2"/>
                <a:buChar char=""/>
                <a:tabLst/>
                <a:defRPr/>
              </a:pPr>
              <a:endParaRPr kumimoji="0" lang="en-GB" sz="2000" b="0" i="0" u="none" strike="noStrike" kern="1200" cap="none" spc="0" normalizeH="0" baseline="0" noProof="0" dirty="0" smtClean="0">
                <a:ln>
                  <a:noFill/>
                </a:ln>
                <a:solidFill>
                  <a:schemeClr val="accent6">
                    <a:lumMod val="50000"/>
                  </a:schemeClr>
                </a:solidFill>
                <a:effectLst/>
                <a:uLnTx/>
                <a:uFillTx/>
              </a:endParaRPr>
            </a:p>
            <a:p>
              <a:pPr marL="432000" marR="0" lvl="0" indent="-432000" algn="l" defTabSz="914400" rtl="0" eaLnBrk="1" fontAlgn="auto" latinLnBrk="0" hangingPunct="1">
                <a:lnSpc>
                  <a:spcPct val="100000"/>
                </a:lnSpc>
                <a:spcBef>
                  <a:spcPts val="2400"/>
                </a:spcBef>
                <a:spcAft>
                  <a:spcPts val="0"/>
                </a:spcAft>
                <a:buClr>
                  <a:srgbClr val="297D23"/>
                </a:buClr>
                <a:buSzPct val="80000"/>
                <a:buFont typeface="Wingdings 2" pitchFamily="18" charset="2"/>
                <a:buChar char=""/>
                <a:tabLst/>
                <a:defRPr/>
              </a:pPr>
              <a:endParaRPr kumimoji="0" lang="en-GB" sz="2000" b="0" i="0" u="none" strike="noStrike" kern="1200" cap="none" spc="0" normalizeH="0" baseline="0" noProof="0" dirty="0">
                <a:ln>
                  <a:noFill/>
                </a:ln>
                <a:solidFill>
                  <a:schemeClr val="accent6">
                    <a:lumMod val="50000"/>
                  </a:schemeClr>
                </a:solidFill>
                <a:effectLst/>
                <a:uLnTx/>
                <a:uFillTx/>
              </a:endParaRPr>
            </a:p>
          </p:txBody>
        </p:sp>
        <p:sp>
          <p:nvSpPr>
            <p:cNvPr id="9" name="Content Placeholder 2"/>
            <p:cNvSpPr txBox="1">
              <a:spLocks/>
            </p:cNvSpPr>
            <p:nvPr/>
          </p:nvSpPr>
          <p:spPr>
            <a:xfrm>
              <a:off x="4286248" y="4286256"/>
              <a:ext cx="4786346" cy="1823958"/>
            </a:xfrm>
            <a:prstGeom prst="rect">
              <a:avLst/>
            </a:prstGeom>
          </p:spPr>
          <p:txBody>
            <a:bodyPr vert="horz">
              <a:normAutofit/>
            </a:bodyPr>
            <a:lstStyle/>
            <a:p>
              <a:pPr marL="285750" marR="0" lvl="0" indent="-285750" algn="l" defTabSz="914400" rtl="0" eaLnBrk="1" fontAlgn="auto" latinLnBrk="0" hangingPunct="1">
                <a:lnSpc>
                  <a:spcPct val="100000"/>
                </a:lnSpc>
                <a:spcBef>
                  <a:spcPts val="0"/>
                </a:spcBef>
                <a:spcAft>
                  <a:spcPts val="0"/>
                </a:spcAft>
                <a:buClr>
                  <a:srgbClr val="C00000"/>
                </a:buClr>
                <a:buSzPct val="80000"/>
                <a:buFont typeface="Arial" charset="0"/>
                <a:buChar char="•"/>
                <a:tabLst/>
                <a:defRPr/>
              </a:pPr>
              <a:r>
                <a:rPr kumimoji="0" lang="en-US" sz="1800" b="0" i="0" u="none" strike="noStrike" kern="1200" cap="none" spc="0" normalizeH="0" baseline="0" noProof="0" dirty="0" smtClean="0">
                  <a:ln>
                    <a:noFill/>
                  </a:ln>
                  <a:solidFill>
                    <a:schemeClr val="accent6">
                      <a:lumMod val="50000"/>
                    </a:schemeClr>
                  </a:solidFill>
                  <a:effectLst/>
                  <a:uLnTx/>
                  <a:uFillTx/>
                  <a:latin typeface="+mn-lt"/>
                </a:rPr>
                <a:t>Requires</a:t>
              </a:r>
              <a:r>
                <a:rPr kumimoji="0" lang="en-US" sz="1800" b="0" i="0" u="none" strike="noStrike" kern="1200" cap="none" spc="0" normalizeH="0" noProof="0" dirty="0" smtClean="0">
                  <a:ln>
                    <a:noFill/>
                  </a:ln>
                  <a:solidFill>
                    <a:schemeClr val="accent6">
                      <a:lumMod val="50000"/>
                    </a:schemeClr>
                  </a:solidFill>
                  <a:effectLst/>
                  <a:uLnTx/>
                  <a:uFillTx/>
                  <a:latin typeface="+mn-lt"/>
                </a:rPr>
                <a:t> dependencies (i.e. jQuery)</a:t>
              </a:r>
              <a:endParaRPr kumimoji="0" lang="en-US" sz="1800" b="0" i="0" u="none" strike="noStrike" kern="1200" cap="none" spc="0" normalizeH="0" baseline="0" noProof="0" dirty="0" smtClean="0">
                <a:ln>
                  <a:noFill/>
                </a:ln>
                <a:solidFill>
                  <a:schemeClr val="accent6">
                    <a:lumMod val="50000"/>
                  </a:schemeClr>
                </a:solidFill>
                <a:effectLst/>
                <a:uLnTx/>
                <a:uFillTx/>
                <a:latin typeface="+mn-lt"/>
              </a:endParaRPr>
            </a:p>
            <a:p>
              <a:pPr marL="285750" marR="0" lvl="0" indent="-285750" algn="l" defTabSz="914400" rtl="0" eaLnBrk="1" fontAlgn="auto" latinLnBrk="0" hangingPunct="1">
                <a:lnSpc>
                  <a:spcPct val="100000"/>
                </a:lnSpc>
                <a:spcBef>
                  <a:spcPts val="0"/>
                </a:spcBef>
                <a:spcAft>
                  <a:spcPts val="0"/>
                </a:spcAft>
                <a:buClr>
                  <a:srgbClr val="C00000"/>
                </a:buClr>
                <a:buSzPct val="80000"/>
                <a:buFont typeface="Arial" charset="0"/>
                <a:buChar char="•"/>
                <a:tabLst/>
                <a:defRPr/>
              </a:pPr>
              <a:r>
                <a:rPr lang="en-US" sz="1800" dirty="0" smtClean="0">
                  <a:solidFill>
                    <a:schemeClr val="accent6">
                      <a:lumMod val="50000"/>
                    </a:schemeClr>
                  </a:solidFill>
                  <a:latin typeface="+mn-lt"/>
                </a:rPr>
                <a:t>No two-way data binding</a:t>
              </a:r>
              <a:endParaRPr kumimoji="0" lang="en-US" sz="1800" b="0" i="0" u="none" strike="noStrike" kern="1200" cap="none" spc="0" normalizeH="0" baseline="0" noProof="0" dirty="0" smtClean="0">
                <a:ln>
                  <a:noFill/>
                </a:ln>
                <a:solidFill>
                  <a:schemeClr val="accent6">
                    <a:lumMod val="50000"/>
                  </a:schemeClr>
                </a:solidFill>
                <a:effectLst/>
                <a:uLnTx/>
                <a:uFillTx/>
                <a:latin typeface="+mn-lt"/>
              </a:endParaRPr>
            </a:p>
            <a:p>
              <a:pPr marL="285750" marR="0" lvl="0" indent="-285750" algn="l" defTabSz="914400" rtl="0" eaLnBrk="1" fontAlgn="auto" latinLnBrk="0" hangingPunct="1">
                <a:lnSpc>
                  <a:spcPct val="100000"/>
                </a:lnSpc>
                <a:spcBef>
                  <a:spcPts val="0"/>
                </a:spcBef>
                <a:spcAft>
                  <a:spcPts val="0"/>
                </a:spcAft>
                <a:buClr>
                  <a:srgbClr val="C00000"/>
                </a:buClr>
                <a:buSzPct val="80000"/>
                <a:buFont typeface="Arial" charset="0"/>
                <a:buChar char="•"/>
                <a:tabLst/>
                <a:defRPr/>
              </a:pPr>
              <a:r>
                <a:rPr lang="en-US" sz="1800" dirty="0" smtClean="0">
                  <a:solidFill>
                    <a:schemeClr val="accent6">
                      <a:lumMod val="50000"/>
                    </a:schemeClr>
                  </a:solidFill>
                  <a:latin typeface="+mn-lt"/>
                </a:rPr>
                <a:t>Could be messy and hard to test</a:t>
              </a:r>
            </a:p>
            <a:p>
              <a:pPr marL="285750" marR="0" lvl="0" indent="-285750" algn="l" defTabSz="914400" rtl="0" eaLnBrk="1" fontAlgn="auto" latinLnBrk="0" hangingPunct="1">
                <a:lnSpc>
                  <a:spcPct val="100000"/>
                </a:lnSpc>
                <a:spcBef>
                  <a:spcPts val="0"/>
                </a:spcBef>
                <a:spcAft>
                  <a:spcPts val="0"/>
                </a:spcAft>
                <a:buClr>
                  <a:srgbClr val="C00000"/>
                </a:buClr>
                <a:buSzPct val="80000"/>
                <a:buFont typeface="Arial" charset="0"/>
                <a:buChar char="•"/>
                <a:tabLst/>
                <a:defRPr/>
              </a:pPr>
              <a:endParaRPr kumimoji="0" lang="en-US" sz="1800" b="0" i="0" u="none" strike="noStrike" kern="1200" cap="none" spc="0" normalizeH="0" baseline="0" noProof="0" dirty="0" smtClean="0">
                <a:ln>
                  <a:noFill/>
                </a:ln>
                <a:solidFill>
                  <a:schemeClr val="accent6">
                    <a:lumMod val="50000"/>
                  </a:schemeClr>
                </a:solidFill>
                <a:effectLst/>
                <a:uLnTx/>
                <a:uFillTx/>
                <a:latin typeface="+mn-lt"/>
              </a:endParaRPr>
            </a:p>
            <a:p>
              <a:pPr marL="432000" marR="0" lvl="0" indent="-432000" algn="l" defTabSz="914400" rtl="0" eaLnBrk="1" fontAlgn="auto" latinLnBrk="0" hangingPunct="1">
                <a:lnSpc>
                  <a:spcPct val="100000"/>
                </a:lnSpc>
                <a:spcBef>
                  <a:spcPts val="2400"/>
                </a:spcBef>
                <a:spcAft>
                  <a:spcPts val="0"/>
                </a:spcAft>
                <a:buClr>
                  <a:srgbClr val="C00000"/>
                </a:buClr>
                <a:buSzPct val="80000"/>
                <a:buFont typeface="Arial" pitchFamily="34" charset="0"/>
                <a:buChar char="−"/>
                <a:tabLst/>
                <a:defRPr/>
              </a:pPr>
              <a:endParaRPr kumimoji="0" lang="en-GB" sz="2000" b="0" i="0" u="none" strike="noStrike" kern="1200" cap="none" spc="0" normalizeH="0" baseline="0" noProof="0" dirty="0" smtClean="0">
                <a:ln>
                  <a:noFill/>
                </a:ln>
                <a:solidFill>
                  <a:schemeClr val="accent6">
                    <a:lumMod val="50000"/>
                  </a:schemeClr>
                </a:solidFill>
                <a:effectLst/>
                <a:uLnTx/>
                <a:uFillTx/>
              </a:endParaRPr>
            </a:p>
            <a:p>
              <a:pPr marL="432000" marR="0" lvl="0" indent="-432000" algn="l" defTabSz="914400" rtl="0" eaLnBrk="1" fontAlgn="auto" latinLnBrk="0" hangingPunct="1">
                <a:lnSpc>
                  <a:spcPct val="100000"/>
                </a:lnSpc>
                <a:spcBef>
                  <a:spcPts val="2400"/>
                </a:spcBef>
                <a:spcAft>
                  <a:spcPts val="0"/>
                </a:spcAft>
                <a:buClr>
                  <a:srgbClr val="C00000"/>
                </a:buClr>
                <a:buSzPct val="80000"/>
                <a:buFont typeface="Arial" pitchFamily="34" charset="0"/>
                <a:buChar char="−"/>
                <a:tabLst/>
                <a:defRPr/>
              </a:pPr>
              <a:endParaRPr kumimoji="0" lang="en-GB" sz="2000" b="0" i="0" u="none" strike="noStrike" kern="1200" cap="none" spc="0" normalizeH="0" baseline="0" noProof="0" dirty="0" smtClean="0">
                <a:ln>
                  <a:noFill/>
                </a:ln>
                <a:solidFill>
                  <a:schemeClr val="accent6">
                    <a:lumMod val="50000"/>
                  </a:schemeClr>
                </a:solidFill>
                <a:effectLst/>
                <a:uLnTx/>
                <a:uFillTx/>
              </a:endParaRPr>
            </a:p>
            <a:p>
              <a:pPr marL="432000" marR="0" lvl="0" indent="-432000" algn="l" defTabSz="914400" rtl="0" eaLnBrk="1" fontAlgn="auto" latinLnBrk="0" hangingPunct="1">
                <a:lnSpc>
                  <a:spcPct val="100000"/>
                </a:lnSpc>
                <a:spcBef>
                  <a:spcPts val="2400"/>
                </a:spcBef>
                <a:spcAft>
                  <a:spcPts val="0"/>
                </a:spcAft>
                <a:buClr>
                  <a:srgbClr val="C00000"/>
                </a:buClr>
                <a:buSzPct val="80000"/>
                <a:buFont typeface="Arial" pitchFamily="34" charset="0"/>
                <a:buChar char="−"/>
                <a:tabLst/>
                <a:defRPr/>
              </a:pPr>
              <a:endParaRPr kumimoji="0" lang="en-GB" sz="2000" b="0" i="0" u="none" strike="noStrike" kern="1200" cap="none" spc="0" normalizeH="0" baseline="0" noProof="0" dirty="0">
                <a:ln>
                  <a:noFill/>
                </a:ln>
                <a:solidFill>
                  <a:schemeClr val="accent6">
                    <a:lumMod val="50000"/>
                  </a:schemeClr>
                </a:solidFill>
                <a:effectLst/>
                <a:uLnTx/>
                <a:uFillTx/>
              </a:endParaRPr>
            </a:p>
          </p:txBody>
        </p:sp>
      </p:grpSp>
      <p:sp>
        <p:nvSpPr>
          <p:cNvPr id="10" name="CasellaDiTesto 9"/>
          <p:cNvSpPr txBox="1"/>
          <p:nvPr/>
        </p:nvSpPr>
        <p:spPr>
          <a:xfrm>
            <a:off x="215117" y="4055314"/>
            <a:ext cx="1933904" cy="369332"/>
          </a:xfrm>
          <a:prstGeom prst="rect">
            <a:avLst/>
          </a:prstGeom>
          <a:noFill/>
        </p:spPr>
        <p:txBody>
          <a:bodyPr wrap="square" rtlCol="0">
            <a:spAutoFit/>
          </a:bodyPr>
          <a:lstStyle/>
          <a:p>
            <a:r>
              <a:rPr lang="it-IT" sz="1800" dirty="0" smtClean="0">
                <a:latin typeface="+mn-lt"/>
              </a:rPr>
              <a:t>Plus</a:t>
            </a:r>
            <a:endParaRPr lang="it-IT" sz="1800" dirty="0">
              <a:latin typeface="+mn-lt"/>
            </a:endParaRPr>
          </a:p>
        </p:txBody>
      </p:sp>
      <p:sp>
        <p:nvSpPr>
          <p:cNvPr id="11" name="CasellaDiTesto 10"/>
          <p:cNvSpPr txBox="1"/>
          <p:nvPr/>
        </p:nvSpPr>
        <p:spPr>
          <a:xfrm>
            <a:off x="4383756" y="4118277"/>
            <a:ext cx="1933904" cy="369332"/>
          </a:xfrm>
          <a:prstGeom prst="rect">
            <a:avLst/>
          </a:prstGeom>
          <a:noFill/>
        </p:spPr>
        <p:txBody>
          <a:bodyPr wrap="square" rtlCol="0">
            <a:spAutoFit/>
          </a:bodyPr>
          <a:lstStyle/>
          <a:p>
            <a:r>
              <a:rPr lang="it-IT" sz="1800" dirty="0" err="1" smtClean="0">
                <a:latin typeface="+mn-lt"/>
              </a:rPr>
              <a:t>Minus</a:t>
            </a:r>
            <a:endParaRPr lang="it-IT" sz="1800" dirty="0">
              <a:latin typeface="+mn-lt"/>
            </a:endParaRPr>
          </a:p>
        </p:txBody>
      </p:sp>
      <p:sp>
        <p:nvSpPr>
          <p:cNvPr id="2" name="CasellaDiTesto 1"/>
          <p:cNvSpPr txBox="1"/>
          <p:nvPr/>
        </p:nvSpPr>
        <p:spPr>
          <a:xfrm>
            <a:off x="597878" y="273132"/>
            <a:ext cx="7573108" cy="461665"/>
          </a:xfrm>
          <a:prstGeom prst="rect">
            <a:avLst/>
          </a:prstGeom>
          <a:noFill/>
        </p:spPr>
        <p:txBody>
          <a:bodyPr wrap="square" rtlCol="0">
            <a:spAutoFit/>
          </a:bodyPr>
          <a:lstStyle/>
          <a:p>
            <a:pPr algn="ctr"/>
            <a:r>
              <a:rPr lang="it-IT" dirty="0" smtClean="0">
                <a:latin typeface="+mn-lt"/>
              </a:rPr>
              <a:t>BACKBONE JS Framework</a:t>
            </a:r>
            <a:endParaRPr lang="it-IT" dirty="0">
              <a:latin typeface="+mn-lt"/>
            </a:endParaRPr>
          </a:p>
        </p:txBody>
      </p:sp>
    </p:spTree>
    <p:extLst>
      <p:ext uri="{BB962C8B-B14F-4D97-AF65-F5344CB8AC3E}">
        <p14:creationId xmlns:p14="http://schemas.microsoft.com/office/powerpoint/2010/main" val="8675792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070" y="173963"/>
            <a:ext cx="5053266" cy="459128"/>
          </a:xfrm>
        </p:spPr>
        <p:txBody>
          <a:bodyPr>
            <a:noAutofit/>
          </a:bodyPr>
          <a:lstStyle/>
          <a:p>
            <a:r>
              <a:rPr lang="en-US" sz="2400" dirty="0" smtClean="0"/>
              <a:t>Components </a:t>
            </a:r>
            <a:endParaRPr lang="en-GB" sz="2400" dirty="0"/>
          </a:p>
        </p:txBody>
      </p:sp>
      <p:sp>
        <p:nvSpPr>
          <p:cNvPr id="8" name="Content Placeholder 2"/>
          <p:cNvSpPr>
            <a:spLocks noGrp="1"/>
          </p:cNvSpPr>
          <p:nvPr>
            <p:ph idx="1"/>
          </p:nvPr>
        </p:nvSpPr>
        <p:spPr>
          <a:xfrm>
            <a:off x="5114109" y="3606666"/>
            <a:ext cx="3845169" cy="1636996"/>
          </a:xfrm>
        </p:spPr>
        <p:txBody>
          <a:bodyPr>
            <a:normAutofit/>
          </a:bodyPr>
          <a:lstStyle/>
          <a:p>
            <a:pPr marL="697230" lvl="1">
              <a:spcBef>
                <a:spcPts val="0"/>
              </a:spcBef>
              <a:buClr>
                <a:srgbClr val="C00000"/>
              </a:buClr>
            </a:pPr>
            <a:r>
              <a:rPr lang="en-GB" sz="1600" dirty="0" smtClean="0"/>
              <a:t>Where </a:t>
            </a:r>
            <a:r>
              <a:rPr lang="en-GB" sz="1600" dirty="0" smtClean="0"/>
              <a:t>the username is set?</a:t>
            </a:r>
          </a:p>
          <a:p>
            <a:pPr marL="697230" lvl="1">
              <a:spcBef>
                <a:spcPts val="0"/>
              </a:spcBef>
              <a:buClr>
                <a:srgbClr val="C00000"/>
              </a:buClr>
            </a:pPr>
            <a:r>
              <a:rPr lang="en-GB" sz="1600" dirty="0" smtClean="0"/>
              <a:t>Who has access?</a:t>
            </a:r>
          </a:p>
          <a:p>
            <a:pPr marL="697230" lvl="1">
              <a:spcBef>
                <a:spcPts val="0"/>
              </a:spcBef>
              <a:buClr>
                <a:srgbClr val="C00000"/>
              </a:buClr>
            </a:pPr>
            <a:r>
              <a:rPr lang="en-GB" sz="1600" dirty="0" smtClean="0"/>
              <a:t>Which dependencies it has?</a:t>
            </a:r>
          </a:p>
          <a:p>
            <a:pPr marL="697230" lvl="1">
              <a:spcBef>
                <a:spcPts val="0"/>
              </a:spcBef>
              <a:buClr>
                <a:srgbClr val="C00000"/>
              </a:buClr>
            </a:pPr>
            <a:r>
              <a:rPr lang="en-US" sz="1600" dirty="0" smtClean="0"/>
              <a:t>What </a:t>
            </a:r>
            <a:r>
              <a:rPr lang="en-US" sz="1600" dirty="0" smtClean="0"/>
              <a:t>if we want to change design?</a:t>
            </a:r>
          </a:p>
          <a:p>
            <a:pPr marL="697230" lvl="1">
              <a:spcBef>
                <a:spcPts val="0"/>
              </a:spcBef>
              <a:buClr>
                <a:srgbClr val="C00000"/>
              </a:buClr>
            </a:pPr>
            <a:r>
              <a:rPr lang="en-US" sz="1600" dirty="0" smtClean="0"/>
              <a:t>What if we need to change library/framework? </a:t>
            </a:r>
          </a:p>
          <a:p>
            <a:pPr>
              <a:spcBef>
                <a:spcPts val="0"/>
              </a:spcBef>
              <a:buClr>
                <a:srgbClr val="C00000"/>
              </a:buClr>
            </a:pPr>
            <a:endParaRPr lang="en-US" sz="1800" dirty="0"/>
          </a:p>
          <a:p>
            <a:pPr marL="432000" indent="-432000">
              <a:spcBef>
                <a:spcPts val="2400"/>
              </a:spcBef>
              <a:buClr>
                <a:srgbClr val="C00000"/>
              </a:buClr>
              <a:buNone/>
            </a:pPr>
            <a:endParaRPr lang="en-GB" sz="2400" dirty="0" smtClean="0"/>
          </a:p>
          <a:p>
            <a:pPr marL="432000" indent="-432000">
              <a:spcBef>
                <a:spcPts val="2400"/>
              </a:spcBef>
              <a:buClr>
                <a:srgbClr val="C00000"/>
              </a:buClr>
              <a:buFont typeface="Wingdings" pitchFamily="2" charset="2"/>
              <a:buChar char="v"/>
            </a:pPr>
            <a:endParaRPr lang="en-GB" sz="2400" dirty="0" smtClean="0">
              <a:solidFill>
                <a:srgbClr val="004F9E"/>
              </a:solidFill>
            </a:endParaRPr>
          </a:p>
          <a:p>
            <a:pPr marL="432000" indent="-432000">
              <a:spcBef>
                <a:spcPts val="2400"/>
              </a:spcBef>
              <a:buClr>
                <a:srgbClr val="C00000"/>
              </a:buClr>
              <a:buNone/>
            </a:pPr>
            <a:endParaRPr lang="en-GB" sz="2400" dirty="0">
              <a:solidFill>
                <a:srgbClr val="004F9E"/>
              </a:solidFill>
            </a:endParaRPr>
          </a:p>
        </p:txBody>
      </p:sp>
      <p:sp>
        <p:nvSpPr>
          <p:cNvPr id="86018" name="Rectangle 2"/>
          <p:cNvSpPr>
            <a:spLocks noChangeArrowheads="1"/>
          </p:cNvSpPr>
          <p:nvPr/>
        </p:nvSpPr>
        <p:spPr bwMode="auto">
          <a:xfrm>
            <a:off x="409903" y="3776116"/>
            <a:ext cx="392905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Courier New" pitchFamily="49" charset="0"/>
                <a:cs typeface="Courier New" pitchFamily="49" charset="0"/>
              </a:rPr>
              <a:t>&lt;div class="header"&gt;</a:t>
            </a:r>
            <a:br>
              <a:rPr kumimoji="0" lang="ru-RU" sz="1600" b="0" i="0" u="none" strike="noStrike" cap="none" normalizeH="0" baseline="0" dirty="0" smtClean="0">
                <a:ln>
                  <a:noFill/>
                </a:ln>
                <a:effectLst/>
                <a:latin typeface="Courier New" pitchFamily="49" charset="0"/>
                <a:cs typeface="Courier New" pitchFamily="49" charset="0"/>
              </a:rPr>
            </a:br>
            <a:r>
              <a:rPr kumimoji="0" lang="ru-RU" sz="1600" b="0" i="0" u="none" strike="noStrike" cap="none" normalizeH="0" baseline="0" dirty="0" smtClean="0">
                <a:ln>
                  <a:noFill/>
                </a:ln>
                <a:effectLst/>
                <a:latin typeface="Courier New" pitchFamily="49" charset="0"/>
                <a:cs typeface="Courier New" pitchFamily="49" charset="0"/>
              </a:rPr>
              <a:t>  &lt;div id="username"&gt;&lt;/div&gt;</a:t>
            </a:r>
            <a:br>
              <a:rPr kumimoji="0" lang="ru-RU" sz="1600" b="0" i="0" u="none" strike="noStrike" cap="none" normalizeH="0" baseline="0" dirty="0" smtClean="0">
                <a:ln>
                  <a:noFill/>
                </a:ln>
                <a:effectLst/>
                <a:latin typeface="Courier New" pitchFamily="49" charset="0"/>
                <a:cs typeface="Courier New" pitchFamily="49" charset="0"/>
              </a:rPr>
            </a:br>
            <a:r>
              <a:rPr kumimoji="0" lang="ru-RU" sz="1600" b="0" i="0" u="none" strike="noStrike" cap="none" normalizeH="0" baseline="0" dirty="0" smtClean="0">
                <a:ln>
                  <a:noFill/>
                </a:ln>
                <a:effectLst/>
                <a:latin typeface="Courier New" pitchFamily="49" charset="0"/>
                <a:cs typeface="Courier New" pitchFamily="49" charset="0"/>
              </a:rPr>
              <a:t>&lt;/div&gt;</a:t>
            </a:r>
            <a:br>
              <a:rPr kumimoji="0" lang="ru-RU" sz="1600" b="0" i="0" u="none" strike="noStrike" cap="none" normalizeH="0" baseline="0" dirty="0" smtClean="0">
                <a:ln>
                  <a:noFill/>
                </a:ln>
                <a:effectLst/>
                <a:latin typeface="Courier New" pitchFamily="49" charset="0"/>
                <a:cs typeface="Courier New" pitchFamily="49" charset="0"/>
              </a:rPr>
            </a:br>
            <a:r>
              <a:rPr kumimoji="0" lang="ru-RU" sz="1600" b="0" i="0" u="none" strike="noStrike" cap="none" normalizeH="0" baseline="0" dirty="0" smtClean="0">
                <a:ln>
                  <a:noFill/>
                </a:ln>
                <a:effectLst/>
                <a:latin typeface="Courier New" pitchFamily="49" charset="0"/>
                <a:cs typeface="Courier New" pitchFamily="49" charset="0"/>
              </a:rPr>
              <a:t>...</a:t>
            </a:r>
            <a:br>
              <a:rPr kumimoji="0" lang="ru-RU" sz="1600" b="0" i="0" u="none" strike="noStrike" cap="none" normalizeH="0" baseline="0" dirty="0" smtClean="0">
                <a:ln>
                  <a:noFill/>
                </a:ln>
                <a:effectLst/>
                <a:latin typeface="Courier New" pitchFamily="49" charset="0"/>
                <a:cs typeface="Courier New" pitchFamily="49" charset="0"/>
              </a:rPr>
            </a:br>
            <a:r>
              <a:rPr kumimoji="0" lang="ru-RU" sz="1600" b="0" i="0" u="none" strike="noStrike" cap="none" normalizeH="0" baseline="0" dirty="0" smtClean="0">
                <a:ln>
                  <a:noFill/>
                </a:ln>
                <a:effectLst/>
                <a:latin typeface="Courier New" pitchFamily="49" charset="0"/>
                <a:cs typeface="Courier New" pitchFamily="49" charset="0"/>
              </a:rPr>
              <a:t>$("#username").html("Slava");</a:t>
            </a:r>
            <a:endParaRPr kumimoji="0" lang="ru-RU" sz="1600" b="0" i="0" u="none" strike="noStrike" cap="none" normalizeH="0" baseline="0" dirty="0" smtClean="0">
              <a:ln>
                <a:noFill/>
              </a:ln>
              <a:effectLst/>
              <a:latin typeface="Arial" pitchFamily="34" charset="0"/>
              <a:cs typeface="Arial" pitchFamily="34" charset="0"/>
            </a:endParaRPr>
          </a:p>
        </p:txBody>
      </p:sp>
      <p:sp>
        <p:nvSpPr>
          <p:cNvPr id="86019" name="Rectangle 3"/>
          <p:cNvSpPr>
            <a:spLocks noChangeArrowheads="1"/>
          </p:cNvSpPr>
          <p:nvPr/>
        </p:nvSpPr>
        <p:spPr bwMode="auto">
          <a:xfrm>
            <a:off x="324893" y="5669386"/>
            <a:ext cx="5649123" cy="338554"/>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Courier New" pitchFamily="49" charset="0"/>
                <a:cs typeface="Courier New" pitchFamily="49" charset="0"/>
              </a:rPr>
              <a:t>&lt;appHeader username="Slava"&gt;&lt;/appHeader&gt;</a:t>
            </a:r>
            <a:endParaRPr kumimoji="0" lang="ru-RU" sz="1600" b="0" i="0" u="none" strike="noStrike" cap="none" normalizeH="0" baseline="0" dirty="0" smtClean="0">
              <a:ln>
                <a:noFill/>
              </a:ln>
              <a:effectLst/>
              <a:latin typeface="Arial" pitchFamily="34" charset="0"/>
              <a:cs typeface="Arial" pitchFamily="34" charset="0"/>
            </a:endParaRPr>
          </a:p>
        </p:txBody>
      </p:sp>
      <p:sp>
        <p:nvSpPr>
          <p:cNvPr id="3" name="TextBox 2"/>
          <p:cNvSpPr txBox="1"/>
          <p:nvPr/>
        </p:nvSpPr>
        <p:spPr>
          <a:xfrm>
            <a:off x="409903" y="3098365"/>
            <a:ext cx="4908331" cy="646331"/>
          </a:xfrm>
          <a:prstGeom prst="rect">
            <a:avLst/>
          </a:prstGeom>
          <a:noFill/>
        </p:spPr>
        <p:txBody>
          <a:bodyPr wrap="square" rtlCol="0">
            <a:spAutoFit/>
          </a:bodyPr>
          <a:lstStyle/>
          <a:p>
            <a:r>
              <a:rPr lang="en-US" sz="1800" dirty="0" smtClean="0">
                <a:solidFill>
                  <a:schemeClr val="accent6">
                    <a:lumMod val="50000"/>
                  </a:schemeClr>
                </a:solidFill>
                <a:latin typeface="+mn-lt"/>
              </a:rPr>
              <a:t>A typical task: an application needs a header showing the user name.</a:t>
            </a:r>
          </a:p>
        </p:txBody>
      </p:sp>
      <p:sp>
        <p:nvSpPr>
          <p:cNvPr id="11" name="TextBox 10"/>
          <p:cNvSpPr txBox="1"/>
          <p:nvPr/>
        </p:nvSpPr>
        <p:spPr>
          <a:xfrm>
            <a:off x="330068" y="2024728"/>
            <a:ext cx="8629210" cy="646331"/>
          </a:xfrm>
          <a:prstGeom prst="rect">
            <a:avLst/>
          </a:prstGeom>
          <a:noFill/>
        </p:spPr>
        <p:txBody>
          <a:bodyPr wrap="square" rtlCol="0">
            <a:spAutoFit/>
          </a:bodyPr>
          <a:lstStyle/>
          <a:p>
            <a:pPr marL="285750" indent="-285750">
              <a:buFont typeface="Arial" charset="0"/>
              <a:buChar char="•"/>
            </a:pPr>
            <a:r>
              <a:rPr lang="en-US" sz="1800" dirty="0" smtClean="0">
                <a:solidFill>
                  <a:schemeClr val="accent6">
                    <a:lumMod val="50000"/>
                  </a:schemeClr>
                </a:solidFill>
                <a:latin typeface="+mn-lt"/>
              </a:rPr>
              <a:t>Applications without </a:t>
            </a:r>
            <a:r>
              <a:rPr lang="en-US" sz="1800" dirty="0" smtClean="0">
                <a:solidFill>
                  <a:schemeClr val="accent6">
                    <a:lumMod val="50000"/>
                  </a:schemeClr>
                </a:solidFill>
                <a:latin typeface="+mn-lt"/>
              </a:rPr>
              <a:t>components are typically hard </a:t>
            </a:r>
            <a:r>
              <a:rPr lang="en-GB" sz="1800" dirty="0" smtClean="0">
                <a:latin typeface="+mn-lt"/>
              </a:rPr>
              <a:t>to debug and maintain</a:t>
            </a:r>
            <a:endParaRPr lang="en-GB" sz="1800" dirty="0">
              <a:latin typeface="+mn-lt"/>
            </a:endParaRPr>
          </a:p>
          <a:p>
            <a:r>
              <a:rPr lang="en-US" sz="1800" dirty="0" smtClean="0">
                <a:solidFill>
                  <a:schemeClr val="accent6">
                    <a:lumMod val="50000"/>
                  </a:schemeClr>
                </a:solidFill>
                <a:latin typeface="+mn-lt"/>
              </a:rPr>
              <a:t> </a:t>
            </a:r>
            <a:endParaRPr lang="en-GB" sz="1800" dirty="0">
              <a:solidFill>
                <a:schemeClr val="accent6">
                  <a:lumMod val="50000"/>
                </a:schemeClr>
              </a:solidFill>
              <a:latin typeface="+mn-lt"/>
            </a:endParaRPr>
          </a:p>
        </p:txBody>
      </p:sp>
      <p:sp>
        <p:nvSpPr>
          <p:cNvPr id="12" name="TextBox 11"/>
          <p:cNvSpPr txBox="1"/>
          <p:nvPr/>
        </p:nvSpPr>
        <p:spPr>
          <a:xfrm>
            <a:off x="324893" y="5271858"/>
            <a:ext cx="4967390" cy="369332"/>
          </a:xfrm>
          <a:prstGeom prst="rect">
            <a:avLst/>
          </a:prstGeom>
          <a:solidFill>
            <a:schemeClr val="bg1"/>
          </a:solidFill>
        </p:spPr>
        <p:txBody>
          <a:bodyPr wrap="square" rtlCol="0">
            <a:spAutoFit/>
          </a:bodyPr>
          <a:lstStyle/>
          <a:p>
            <a:r>
              <a:rPr lang="en-US" sz="1800" dirty="0" smtClean="0">
                <a:solidFill>
                  <a:schemeClr val="accent6">
                    <a:lumMod val="50000"/>
                  </a:schemeClr>
                </a:solidFill>
                <a:latin typeface="+mn-lt"/>
              </a:rPr>
              <a:t>This is how we can do it with a component:</a:t>
            </a:r>
            <a:endParaRPr lang="en-GB" sz="1800" dirty="0">
              <a:solidFill>
                <a:schemeClr val="accent6">
                  <a:lumMod val="50000"/>
                </a:schemeClr>
              </a:solidFill>
              <a:latin typeface="+mn-lt"/>
            </a:endParaRPr>
          </a:p>
        </p:txBody>
      </p:sp>
      <p:sp>
        <p:nvSpPr>
          <p:cNvPr id="4" name="Rettangolo 3"/>
          <p:cNvSpPr/>
          <p:nvPr/>
        </p:nvSpPr>
        <p:spPr>
          <a:xfrm>
            <a:off x="324893" y="1060397"/>
            <a:ext cx="8420522" cy="923330"/>
          </a:xfrm>
          <a:prstGeom prst="rect">
            <a:avLst/>
          </a:prstGeom>
        </p:spPr>
        <p:txBody>
          <a:bodyPr wrap="square">
            <a:spAutoFit/>
          </a:bodyPr>
          <a:lstStyle/>
          <a:p>
            <a:pPr marL="285750" indent="-285750">
              <a:spcBef>
                <a:spcPts val="0"/>
              </a:spcBef>
              <a:buClr>
                <a:srgbClr val="C00000"/>
              </a:buClr>
              <a:buFont typeface="Arial" charset="0"/>
              <a:buChar char="•"/>
            </a:pPr>
            <a:r>
              <a:rPr lang="en-GB" sz="1800" dirty="0">
                <a:latin typeface="+mn-lt"/>
              </a:rPr>
              <a:t>Most of the JavaScript frameworks work on MVC, MV*, MVVM, MVP design pattern paradigm and enforce structure to ensure more scalable, reusable, maintainable JavaScript code</a:t>
            </a:r>
            <a:r>
              <a:rPr lang="en-GB" sz="1800" dirty="0" smtClean="0">
                <a:latin typeface="+mn-lt"/>
              </a:rPr>
              <a:t>.</a:t>
            </a:r>
            <a:endParaRPr lang="en-GB" sz="1800" dirty="0">
              <a:latin typeface="+mn-lt"/>
            </a:endParaRPr>
          </a:p>
        </p:txBody>
      </p:sp>
    </p:spTree>
    <p:extLst>
      <p:ext uri="{BB962C8B-B14F-4D97-AF65-F5344CB8AC3E}">
        <p14:creationId xmlns:p14="http://schemas.microsoft.com/office/powerpoint/2010/main" val="10837739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357422" y="273409"/>
            <a:ext cx="5053266" cy="459128"/>
          </a:xfrm>
        </p:spPr>
        <p:txBody>
          <a:bodyPr>
            <a:noAutofit/>
          </a:bodyPr>
          <a:lstStyle/>
          <a:p>
            <a:r>
              <a:rPr lang="en-US" sz="2400" dirty="0" smtClean="0"/>
              <a:t>http://webcomponents.org/</a:t>
            </a:r>
            <a:endParaRPr lang="en-GB" sz="2400" dirty="0"/>
          </a:p>
        </p:txBody>
      </p:sp>
      <p:sp>
        <p:nvSpPr>
          <p:cNvPr id="10" name="TextBox 9"/>
          <p:cNvSpPr txBox="1"/>
          <p:nvPr/>
        </p:nvSpPr>
        <p:spPr>
          <a:xfrm>
            <a:off x="384810" y="972435"/>
            <a:ext cx="8492506" cy="646331"/>
          </a:xfrm>
          <a:prstGeom prst="rect">
            <a:avLst/>
          </a:prstGeom>
          <a:noFill/>
        </p:spPr>
        <p:txBody>
          <a:bodyPr wrap="square" rtlCol="0">
            <a:spAutoFit/>
          </a:bodyPr>
          <a:lstStyle/>
          <a:p>
            <a:r>
              <a:rPr lang="en-US" sz="1800" dirty="0" smtClean="0">
                <a:solidFill>
                  <a:srgbClr val="C00000"/>
                </a:solidFill>
                <a:latin typeface="+mn-lt"/>
              </a:rPr>
              <a:t>A web component </a:t>
            </a:r>
            <a:r>
              <a:rPr lang="en-US" sz="1800" dirty="0" smtClean="0">
                <a:latin typeface="+mn-lt"/>
              </a:rPr>
              <a:t>is a standardized way of creating encapsulated, reusable user interface elements for the web.</a:t>
            </a:r>
            <a:endParaRPr lang="en-GB" sz="1800" dirty="0">
              <a:latin typeface="+mn-lt"/>
            </a:endParaRPr>
          </a:p>
        </p:txBody>
      </p:sp>
      <p:sp>
        <p:nvSpPr>
          <p:cNvPr id="8" name="Content Placeholder 2"/>
          <p:cNvSpPr>
            <a:spLocks noGrp="1"/>
          </p:cNvSpPr>
          <p:nvPr>
            <p:ph idx="1"/>
          </p:nvPr>
        </p:nvSpPr>
        <p:spPr>
          <a:xfrm>
            <a:off x="384810" y="2227996"/>
            <a:ext cx="8321128" cy="2572912"/>
          </a:xfrm>
        </p:spPr>
        <p:txBody>
          <a:bodyPr>
            <a:normAutofit/>
          </a:bodyPr>
          <a:lstStyle/>
          <a:p>
            <a:pPr marL="0" indent="0">
              <a:spcBef>
                <a:spcPts val="0"/>
              </a:spcBef>
              <a:buClr>
                <a:srgbClr val="C00000"/>
              </a:buClr>
              <a:buNone/>
            </a:pPr>
            <a:r>
              <a:rPr lang="en-GB" sz="1800" i="1" dirty="0" smtClean="0"/>
              <a:t>Encapsulation</a:t>
            </a:r>
            <a:r>
              <a:rPr lang="en-GB" sz="1800" dirty="0"/>
              <a:t>: A component should be completely </a:t>
            </a:r>
            <a:r>
              <a:rPr lang="en-GB" sz="1800" dirty="0" smtClean="0"/>
              <a:t>standalone. </a:t>
            </a:r>
            <a:r>
              <a:rPr lang="en-GB" sz="1800" dirty="0"/>
              <a:t>This increases reusability, testability and </a:t>
            </a:r>
            <a:r>
              <a:rPr lang="en-GB" sz="1800" dirty="0" smtClean="0"/>
              <a:t>reliability</a:t>
            </a:r>
          </a:p>
          <a:p>
            <a:pPr marL="0" indent="0">
              <a:spcBef>
                <a:spcPts val="0"/>
              </a:spcBef>
              <a:buClr>
                <a:srgbClr val="C00000"/>
              </a:buClr>
              <a:buNone/>
            </a:pPr>
            <a:r>
              <a:rPr lang="en-GB" sz="1800" i="1" dirty="0" smtClean="0"/>
              <a:t>Extensibility</a:t>
            </a:r>
            <a:r>
              <a:rPr lang="en-GB" sz="1800" dirty="0" smtClean="0"/>
              <a:t>: </a:t>
            </a:r>
            <a:r>
              <a:rPr lang="en-GB" sz="1800" dirty="0"/>
              <a:t>Components should be able to extend each other and </a:t>
            </a:r>
            <a:r>
              <a:rPr lang="en-GB" sz="1800" dirty="0" smtClean="0"/>
              <a:t>other </a:t>
            </a:r>
            <a:r>
              <a:rPr lang="en-GB" sz="1800" dirty="0"/>
              <a:t>DOM </a:t>
            </a:r>
            <a:r>
              <a:rPr lang="en-GB" sz="1800" dirty="0" smtClean="0"/>
              <a:t>elements </a:t>
            </a:r>
            <a:r>
              <a:rPr lang="en-GB" sz="1800" dirty="0" smtClean="0">
                <a:sym typeface="Wingdings" panose="05000000000000000000" pitchFamily="2" charset="2"/>
              </a:rPr>
              <a:t></a:t>
            </a:r>
            <a:r>
              <a:rPr lang="en-GB" sz="1800" dirty="0" smtClean="0"/>
              <a:t> extend and reuse functionality</a:t>
            </a:r>
          </a:p>
          <a:p>
            <a:pPr marL="0" indent="0">
              <a:spcBef>
                <a:spcPts val="0"/>
              </a:spcBef>
              <a:buClr>
                <a:srgbClr val="C00000"/>
              </a:buClr>
              <a:buNone/>
            </a:pPr>
            <a:r>
              <a:rPr lang="en-GB" sz="1800" i="1" dirty="0" smtClean="0"/>
              <a:t>Composability</a:t>
            </a:r>
            <a:r>
              <a:rPr lang="en-GB" sz="1800" dirty="0" smtClean="0"/>
              <a:t>: </a:t>
            </a:r>
            <a:r>
              <a:rPr lang="en-GB" sz="1800" dirty="0"/>
              <a:t>It should be possible to create more complex components or even entire applications from </a:t>
            </a:r>
            <a:r>
              <a:rPr lang="en-GB" sz="1800" dirty="0" smtClean="0"/>
              <a:t>components</a:t>
            </a:r>
            <a:r>
              <a:rPr lang="en-GB" sz="1800" dirty="0"/>
              <a:t>.</a:t>
            </a:r>
          </a:p>
          <a:p>
            <a:pPr marL="0" indent="0">
              <a:spcBef>
                <a:spcPts val="1800"/>
              </a:spcBef>
              <a:buClr>
                <a:srgbClr val="C00000"/>
              </a:buClr>
              <a:buNone/>
            </a:pPr>
            <a:endParaRPr lang="en-GB" sz="2200" dirty="0">
              <a:solidFill>
                <a:srgbClr val="004F9E"/>
              </a:solidFill>
            </a:endParaRPr>
          </a:p>
        </p:txBody>
      </p:sp>
      <p:sp>
        <p:nvSpPr>
          <p:cNvPr id="3" name="TextBox 2"/>
          <p:cNvSpPr txBox="1"/>
          <p:nvPr/>
        </p:nvSpPr>
        <p:spPr>
          <a:xfrm>
            <a:off x="384810" y="1858664"/>
            <a:ext cx="1739579" cy="369332"/>
          </a:xfrm>
          <a:prstGeom prst="rect">
            <a:avLst/>
          </a:prstGeom>
          <a:noFill/>
        </p:spPr>
        <p:txBody>
          <a:bodyPr wrap="none" rtlCol="0">
            <a:spAutoFit/>
          </a:bodyPr>
          <a:lstStyle/>
          <a:p>
            <a:r>
              <a:rPr lang="en-US" sz="1800" dirty="0" smtClean="0">
                <a:solidFill>
                  <a:schemeClr val="accent6">
                    <a:lumMod val="50000"/>
                  </a:schemeClr>
                </a:solidFill>
                <a:latin typeface="+mn-lt"/>
              </a:rPr>
              <a:t>Main Principles: </a:t>
            </a:r>
            <a:endParaRPr lang="en-GB" sz="1800" dirty="0">
              <a:solidFill>
                <a:schemeClr val="accent6">
                  <a:lumMod val="50000"/>
                </a:schemeClr>
              </a:solidFill>
              <a:latin typeface="+mn-lt"/>
            </a:endParaRPr>
          </a:p>
        </p:txBody>
      </p:sp>
    </p:spTree>
    <p:extLst>
      <p:ext uri="{BB962C8B-B14F-4D97-AF65-F5344CB8AC3E}">
        <p14:creationId xmlns:p14="http://schemas.microsoft.com/office/powerpoint/2010/main" val="14540571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79389" y="286514"/>
            <a:ext cx="8617769" cy="459128"/>
          </a:xfrm>
        </p:spPr>
        <p:txBody>
          <a:bodyPr>
            <a:noAutofit/>
          </a:bodyPr>
          <a:lstStyle/>
          <a:p>
            <a:r>
              <a:rPr lang="en-US" sz="2400" dirty="0" smtClean="0"/>
              <a:t>Why Web </a:t>
            </a:r>
            <a:r>
              <a:rPr lang="en-US" sz="2400" dirty="0" smtClean="0"/>
              <a:t>Components</a:t>
            </a:r>
            <a:endParaRPr lang="en-GB" sz="2400" dirty="0"/>
          </a:p>
        </p:txBody>
      </p:sp>
      <p:sp>
        <p:nvSpPr>
          <p:cNvPr id="11" name="Content Placeholder 2"/>
          <p:cNvSpPr>
            <a:spLocks noGrp="1"/>
          </p:cNvSpPr>
          <p:nvPr>
            <p:ph idx="1"/>
          </p:nvPr>
        </p:nvSpPr>
        <p:spPr>
          <a:xfrm>
            <a:off x="464287" y="2109584"/>
            <a:ext cx="8047972" cy="2637193"/>
          </a:xfrm>
        </p:spPr>
        <p:txBody>
          <a:bodyPr>
            <a:normAutofit/>
          </a:bodyPr>
          <a:lstStyle/>
          <a:p>
            <a:pPr>
              <a:spcBef>
                <a:spcPts val="0"/>
              </a:spcBef>
              <a:buClr>
                <a:srgbClr val="C00000"/>
              </a:buClr>
            </a:pPr>
            <a:r>
              <a:rPr lang="en-GB" sz="1800" i="1" dirty="0" smtClean="0"/>
              <a:t>Interoperability</a:t>
            </a:r>
            <a:r>
              <a:rPr lang="en-GB" sz="1800" dirty="0" smtClean="0"/>
              <a:t>: Components </a:t>
            </a:r>
            <a:r>
              <a:rPr lang="en-GB" sz="1800" dirty="0"/>
              <a:t>can </a:t>
            </a:r>
            <a:r>
              <a:rPr lang="en-GB" sz="1800" dirty="0" smtClean="0"/>
              <a:t>be </a:t>
            </a:r>
            <a:r>
              <a:rPr lang="en-GB" sz="1800" dirty="0"/>
              <a:t>used </a:t>
            </a:r>
            <a:r>
              <a:rPr lang="en-GB" sz="1800" dirty="0" smtClean="0"/>
              <a:t>with different frameworks, in </a:t>
            </a:r>
            <a:r>
              <a:rPr lang="en-GB" sz="1800" dirty="0"/>
              <a:t>multiple projects </a:t>
            </a:r>
            <a:r>
              <a:rPr lang="en-GB" sz="1800" dirty="0" smtClean="0"/>
              <a:t>of </a:t>
            </a:r>
            <a:r>
              <a:rPr lang="en-GB" sz="1800" dirty="0"/>
              <a:t>different technology </a:t>
            </a:r>
            <a:r>
              <a:rPr lang="en-GB" sz="1800" dirty="0" smtClean="0"/>
              <a:t>stacks</a:t>
            </a:r>
          </a:p>
          <a:p>
            <a:pPr>
              <a:spcBef>
                <a:spcPts val="0"/>
              </a:spcBef>
              <a:buClr>
                <a:srgbClr val="C00000"/>
              </a:buClr>
            </a:pPr>
            <a:r>
              <a:rPr lang="en-GB" sz="1800" i="1" dirty="0" smtClean="0"/>
              <a:t>Lifespan</a:t>
            </a:r>
            <a:r>
              <a:rPr lang="en-GB" sz="1800" dirty="0" smtClean="0"/>
              <a:t>: Interoperable components will have a longer life; less need to re-write them to fit into newer technologies </a:t>
            </a:r>
          </a:p>
          <a:p>
            <a:pPr>
              <a:spcBef>
                <a:spcPts val="0"/>
              </a:spcBef>
              <a:buClr>
                <a:srgbClr val="C00000"/>
              </a:buClr>
            </a:pPr>
            <a:r>
              <a:rPr lang="en-GB" sz="1800" i="1" dirty="0" smtClean="0"/>
              <a:t>Portability</a:t>
            </a:r>
            <a:r>
              <a:rPr lang="en-GB" sz="1800" dirty="0" smtClean="0"/>
              <a:t>: Components not relying on </a:t>
            </a:r>
            <a:r>
              <a:rPr lang="en-GB" sz="1800" dirty="0"/>
              <a:t>library or framework </a:t>
            </a:r>
            <a:r>
              <a:rPr lang="en-GB" sz="1800" dirty="0" smtClean="0"/>
              <a:t>are much easier to re-use </a:t>
            </a:r>
            <a:endParaRPr lang="en-GB" sz="1800" dirty="0"/>
          </a:p>
        </p:txBody>
      </p:sp>
      <p:sp>
        <p:nvSpPr>
          <p:cNvPr id="12" name="TextBox 11"/>
          <p:cNvSpPr txBox="1"/>
          <p:nvPr/>
        </p:nvSpPr>
        <p:spPr>
          <a:xfrm>
            <a:off x="179390" y="1361114"/>
            <a:ext cx="8617768" cy="646331"/>
          </a:xfrm>
          <a:prstGeom prst="rect">
            <a:avLst/>
          </a:prstGeom>
          <a:noFill/>
        </p:spPr>
        <p:txBody>
          <a:bodyPr wrap="square" rtlCol="0">
            <a:spAutoFit/>
          </a:bodyPr>
          <a:lstStyle/>
          <a:p>
            <a:pPr marL="285750" indent="-285750">
              <a:buFont typeface="Arial" charset="0"/>
              <a:buChar char="•"/>
            </a:pPr>
            <a:r>
              <a:rPr lang="en-GB" sz="1800" dirty="0" smtClean="0">
                <a:solidFill>
                  <a:schemeClr val="accent6">
                    <a:lumMod val="50000"/>
                  </a:schemeClr>
                </a:solidFill>
                <a:latin typeface="+mn-lt"/>
              </a:rPr>
              <a:t>Web </a:t>
            </a:r>
            <a:r>
              <a:rPr lang="en-GB" sz="1800" dirty="0">
                <a:solidFill>
                  <a:schemeClr val="accent6">
                    <a:lumMod val="50000"/>
                  </a:schemeClr>
                </a:solidFill>
                <a:latin typeface="+mn-lt"/>
              </a:rPr>
              <a:t>components are built on nothing more than web </a:t>
            </a:r>
            <a:r>
              <a:rPr lang="en-GB" sz="1800" dirty="0" smtClean="0">
                <a:solidFill>
                  <a:schemeClr val="accent6">
                    <a:lumMod val="50000"/>
                  </a:schemeClr>
                </a:solidFill>
                <a:latin typeface="+mn-lt"/>
              </a:rPr>
              <a:t>standards, </a:t>
            </a:r>
            <a:r>
              <a:rPr lang="en-GB" sz="1800" dirty="0">
                <a:solidFill>
                  <a:schemeClr val="accent6">
                    <a:lumMod val="50000"/>
                  </a:schemeClr>
                </a:solidFill>
                <a:latin typeface="+mn-lt"/>
              </a:rPr>
              <a:t>this has some huge benefits</a:t>
            </a:r>
            <a:r>
              <a:rPr lang="en-US" sz="1800" dirty="0" smtClean="0">
                <a:solidFill>
                  <a:schemeClr val="accent6">
                    <a:lumMod val="50000"/>
                  </a:schemeClr>
                </a:solidFill>
                <a:latin typeface="+mn-lt"/>
              </a:rPr>
              <a:t>: </a:t>
            </a:r>
            <a:endParaRPr lang="en-GB" sz="1800" dirty="0">
              <a:solidFill>
                <a:schemeClr val="accent6">
                  <a:lumMod val="50000"/>
                </a:schemeClr>
              </a:solidFill>
              <a:latin typeface="+mn-lt"/>
            </a:endParaRPr>
          </a:p>
        </p:txBody>
      </p:sp>
    </p:spTree>
    <p:extLst>
      <p:ext uri="{BB962C8B-B14F-4D97-AF65-F5344CB8AC3E}">
        <p14:creationId xmlns:p14="http://schemas.microsoft.com/office/powerpoint/2010/main" val="4034030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55210" y="293069"/>
            <a:ext cx="7345020" cy="459128"/>
          </a:xfrm>
        </p:spPr>
        <p:txBody>
          <a:bodyPr>
            <a:noAutofit/>
          </a:bodyPr>
          <a:lstStyle/>
          <a:p>
            <a:r>
              <a:rPr lang="en-US" sz="2400" dirty="0" smtClean="0"/>
              <a:t>What library/framework/technology to </a:t>
            </a:r>
            <a:r>
              <a:rPr lang="en-US" sz="2400" dirty="0" smtClean="0"/>
              <a:t>use</a:t>
            </a:r>
            <a:endParaRPr lang="en-GB" sz="2400" dirty="0"/>
          </a:p>
        </p:txBody>
      </p:sp>
      <p:sp>
        <p:nvSpPr>
          <p:cNvPr id="10" name="Content Placeholder 2"/>
          <p:cNvSpPr>
            <a:spLocks noGrp="1"/>
          </p:cNvSpPr>
          <p:nvPr>
            <p:ph idx="1"/>
          </p:nvPr>
        </p:nvSpPr>
        <p:spPr>
          <a:xfrm>
            <a:off x="309991" y="1426202"/>
            <a:ext cx="7658552" cy="5112710"/>
          </a:xfrm>
        </p:spPr>
        <p:txBody>
          <a:bodyPr>
            <a:normAutofit/>
          </a:bodyPr>
          <a:lstStyle/>
          <a:p>
            <a:pPr>
              <a:spcBef>
                <a:spcPts val="0"/>
              </a:spcBef>
              <a:buClr>
                <a:srgbClr val="C00000"/>
              </a:buClr>
            </a:pPr>
            <a:r>
              <a:rPr lang="en-GB" sz="1800" dirty="0" smtClean="0"/>
              <a:t>No </a:t>
            </a:r>
            <a:r>
              <a:rPr lang="en-GB" sz="1800" dirty="0" smtClean="0"/>
              <a:t>universal </a:t>
            </a:r>
            <a:r>
              <a:rPr lang="en-GB" sz="1800" dirty="0" smtClean="0"/>
              <a:t>solution.</a:t>
            </a:r>
            <a:endParaRPr lang="en-GB" sz="1800" dirty="0" smtClean="0"/>
          </a:p>
          <a:p>
            <a:pPr marL="754380" lvl="1" indent="-342900">
              <a:spcBef>
                <a:spcPts val="0"/>
              </a:spcBef>
              <a:buClr>
                <a:srgbClr val="C00000"/>
              </a:buClr>
            </a:pPr>
            <a:r>
              <a:rPr lang="en-GB" sz="1800" dirty="0" smtClean="0"/>
              <a:t>Look at your </a:t>
            </a:r>
            <a:r>
              <a:rPr lang="en-GB" sz="1800" dirty="0" smtClean="0"/>
              <a:t>project </a:t>
            </a:r>
            <a:r>
              <a:rPr lang="en-GB" sz="1800" dirty="0" smtClean="0"/>
              <a:t>requirements</a:t>
            </a:r>
            <a:endParaRPr lang="en-GB" sz="1800" dirty="0" smtClean="0"/>
          </a:p>
          <a:p>
            <a:pPr marL="754380" lvl="1" indent="-342900">
              <a:spcBef>
                <a:spcPts val="0"/>
              </a:spcBef>
              <a:buClr>
                <a:srgbClr val="C00000"/>
              </a:buClr>
            </a:pPr>
            <a:r>
              <a:rPr lang="en-GB" sz="1800" dirty="0"/>
              <a:t>Look at </a:t>
            </a:r>
            <a:r>
              <a:rPr lang="en-GB" sz="1800" dirty="0" smtClean="0"/>
              <a:t>how </a:t>
            </a:r>
            <a:r>
              <a:rPr lang="en-GB" sz="1800" dirty="0" smtClean="0"/>
              <a:t>much server-side/client </a:t>
            </a:r>
            <a:r>
              <a:rPr lang="en-GB" sz="1800" dirty="0" smtClean="0"/>
              <a:t>side (do </a:t>
            </a:r>
            <a:r>
              <a:rPr lang="en-GB" sz="1800" dirty="0" smtClean="0"/>
              <a:t>you need a JavaScript framework, or a library is </a:t>
            </a:r>
            <a:r>
              <a:rPr lang="en-GB" sz="1800" dirty="0" smtClean="0"/>
              <a:t>enough?)</a:t>
            </a:r>
            <a:endParaRPr lang="en-GB" sz="1800" dirty="0" smtClean="0"/>
          </a:p>
          <a:p>
            <a:pPr marL="754380" lvl="1" indent="-342900">
              <a:spcBef>
                <a:spcPts val="0"/>
              </a:spcBef>
              <a:buClr>
                <a:srgbClr val="C00000"/>
              </a:buClr>
            </a:pPr>
            <a:r>
              <a:rPr lang="en-GB" sz="1800" dirty="0"/>
              <a:t>Look at your </a:t>
            </a:r>
            <a:r>
              <a:rPr lang="en-GB" sz="1800" dirty="0" smtClean="0"/>
              <a:t>existing </a:t>
            </a:r>
            <a:r>
              <a:rPr lang="en-GB" sz="1800" dirty="0" smtClean="0"/>
              <a:t>expertise</a:t>
            </a:r>
            <a:endParaRPr lang="en-GB" sz="1800" dirty="0" smtClean="0"/>
          </a:p>
          <a:p>
            <a:pPr>
              <a:spcBef>
                <a:spcPts val="0"/>
              </a:spcBef>
              <a:buClr>
                <a:srgbClr val="C00000"/>
              </a:buClr>
            </a:pPr>
            <a:r>
              <a:rPr lang="en-US" sz="1800" dirty="0" smtClean="0"/>
              <a:t>If you need a framework, Angular seems to be a safe </a:t>
            </a:r>
            <a:r>
              <a:rPr lang="en-US" sz="1800" dirty="0" smtClean="0"/>
              <a:t>choice… </a:t>
            </a:r>
            <a:r>
              <a:rPr lang="en-US" sz="1800" dirty="0" smtClean="0"/>
              <a:t>but Ember is probably equally </a:t>
            </a:r>
            <a:r>
              <a:rPr lang="en-US" sz="1800" dirty="0" smtClean="0"/>
              <a:t>good</a:t>
            </a:r>
          </a:p>
          <a:p>
            <a:pPr>
              <a:spcBef>
                <a:spcPts val="0"/>
              </a:spcBef>
              <a:buClr>
                <a:srgbClr val="C00000"/>
              </a:buClr>
            </a:pPr>
            <a:endParaRPr lang="en-US" sz="1800" dirty="0"/>
          </a:p>
          <a:p>
            <a:pPr>
              <a:spcBef>
                <a:spcPts val="0"/>
              </a:spcBef>
              <a:buClr>
                <a:srgbClr val="C00000"/>
              </a:buClr>
            </a:pPr>
            <a:r>
              <a:rPr lang="en-US" sz="1800" dirty="0" smtClean="0"/>
              <a:t>Web </a:t>
            </a:r>
            <a:r>
              <a:rPr lang="en-US" sz="1800" dirty="0" smtClean="0"/>
              <a:t>components seem to be the </a:t>
            </a:r>
            <a:r>
              <a:rPr lang="en-US" sz="1800" dirty="0" smtClean="0"/>
              <a:t>future</a:t>
            </a:r>
            <a:endParaRPr lang="en-US" sz="2400" dirty="0">
              <a:solidFill>
                <a:srgbClr val="004F9E"/>
              </a:solidFill>
            </a:endParaRPr>
          </a:p>
          <a:p>
            <a:pPr marL="432000" indent="-432000">
              <a:spcBef>
                <a:spcPts val="2400"/>
              </a:spcBef>
              <a:buClr>
                <a:srgbClr val="C00000"/>
              </a:buClr>
              <a:buNone/>
            </a:pPr>
            <a:endParaRPr lang="en-GB" sz="2400" dirty="0" smtClean="0">
              <a:solidFill>
                <a:srgbClr val="004F9E"/>
              </a:solidFill>
            </a:endParaRPr>
          </a:p>
          <a:p>
            <a:pPr marL="432000" indent="-432000">
              <a:spcBef>
                <a:spcPts val="2400"/>
              </a:spcBef>
              <a:buClr>
                <a:srgbClr val="C00000"/>
              </a:buClr>
              <a:buFont typeface="Wingdings" pitchFamily="2" charset="2"/>
              <a:buChar char="v"/>
            </a:pPr>
            <a:endParaRPr lang="en-GB" sz="2400" dirty="0" smtClean="0">
              <a:solidFill>
                <a:srgbClr val="004F9E"/>
              </a:solidFill>
            </a:endParaRPr>
          </a:p>
          <a:p>
            <a:pPr marL="432000" indent="-432000">
              <a:spcBef>
                <a:spcPts val="2400"/>
              </a:spcBef>
              <a:buClr>
                <a:srgbClr val="C00000"/>
              </a:buClr>
              <a:buNone/>
            </a:pPr>
            <a:endParaRPr lang="en-GB" sz="2400" dirty="0">
              <a:solidFill>
                <a:srgbClr val="004F9E"/>
              </a:solidFill>
            </a:endParaRPr>
          </a:p>
        </p:txBody>
      </p:sp>
    </p:spTree>
    <p:extLst>
      <p:ext uri="{BB962C8B-B14F-4D97-AF65-F5344CB8AC3E}">
        <p14:creationId xmlns:p14="http://schemas.microsoft.com/office/powerpoint/2010/main" val="14262115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err="1" smtClean="0"/>
              <a:t>References</a:t>
            </a:r>
            <a:endParaRPr lang="it-IT" sz="2400" dirty="0"/>
          </a:p>
        </p:txBody>
      </p:sp>
      <p:sp>
        <p:nvSpPr>
          <p:cNvPr id="3" name="Segnaposto contenuto 2"/>
          <p:cNvSpPr>
            <a:spLocks noGrp="1"/>
          </p:cNvSpPr>
          <p:nvPr>
            <p:ph idx="1"/>
          </p:nvPr>
        </p:nvSpPr>
        <p:spPr/>
        <p:txBody>
          <a:bodyPr/>
          <a:lstStyle/>
          <a:p>
            <a:r>
              <a:rPr lang="it-IT" sz="1800" dirty="0"/>
              <a:t>http://</a:t>
            </a:r>
            <a:r>
              <a:rPr lang="it-IT" sz="1800" dirty="0" err="1"/>
              <a:t>www.html.it</a:t>
            </a:r>
            <a:r>
              <a:rPr lang="it-IT" sz="1800" dirty="0"/>
              <a:t>/guide/guida-</a:t>
            </a:r>
            <a:r>
              <a:rPr lang="it-IT" sz="1800" dirty="0" err="1"/>
              <a:t>javascript</a:t>
            </a:r>
            <a:r>
              <a:rPr lang="it-IT" sz="1800" dirty="0"/>
              <a:t>-di-base/</a:t>
            </a:r>
          </a:p>
        </p:txBody>
      </p:sp>
    </p:spTree>
    <p:extLst>
      <p:ext uri="{BB962C8B-B14F-4D97-AF65-F5344CB8AC3E}">
        <p14:creationId xmlns:p14="http://schemas.microsoft.com/office/powerpoint/2010/main" val="494843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Tahoma" charset="0"/>
              </a:defRPr>
            </a:lvl1pPr>
            <a:lvl2pPr marL="742950" indent="-285750">
              <a:defRPr sz="2400">
                <a:solidFill>
                  <a:schemeClr val="bg2"/>
                </a:solidFill>
                <a:latin typeface="Tahoma" charset="0"/>
              </a:defRPr>
            </a:lvl2pPr>
            <a:lvl3pPr marL="1143000" indent="-228600">
              <a:defRPr sz="2400">
                <a:solidFill>
                  <a:schemeClr val="bg2"/>
                </a:solidFill>
                <a:latin typeface="Tahoma" charset="0"/>
              </a:defRPr>
            </a:lvl3pPr>
            <a:lvl4pPr marL="1600200" indent="-228600">
              <a:defRPr sz="2400">
                <a:solidFill>
                  <a:schemeClr val="bg2"/>
                </a:solidFill>
                <a:latin typeface="Tahoma" charset="0"/>
              </a:defRPr>
            </a:lvl4pPr>
            <a:lvl5pPr marL="2057400" indent="-228600">
              <a:defRPr sz="2400">
                <a:solidFill>
                  <a:schemeClr val="bg2"/>
                </a:solidFill>
                <a:latin typeface="Tahoma"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defRPr>
            </a:lvl9pPr>
          </a:lstStyle>
          <a:p>
            <a:r>
              <a:rPr lang="en-US" altLang="it-IT" sz="1200">
                <a:latin typeface="Arial" charset="0"/>
              </a:rPr>
              <a:t>slide </a:t>
            </a:r>
            <a:fld id="{49B41B1C-A5EB-3345-81B1-3E6B596F69E4}" type="slidenum">
              <a:rPr lang="en-US" altLang="it-IT" sz="1200">
                <a:latin typeface="Arial" charset="0"/>
              </a:rPr>
              <a:pPr/>
              <a:t>6</a:t>
            </a:fld>
            <a:endParaRPr lang="en-US" altLang="it-IT" sz="1200">
              <a:latin typeface="Arial" charset="0"/>
            </a:endParaRPr>
          </a:p>
        </p:txBody>
      </p:sp>
      <p:sp>
        <p:nvSpPr>
          <p:cNvPr id="15363" name="Rectangle 4"/>
          <p:cNvSpPr>
            <a:spLocks noGrp="1" noChangeArrowheads="1"/>
          </p:cNvSpPr>
          <p:nvPr>
            <p:ph type="title"/>
          </p:nvPr>
        </p:nvSpPr>
        <p:spPr/>
        <p:txBody>
          <a:bodyPr/>
          <a:lstStyle/>
          <a:p>
            <a:r>
              <a:rPr lang="en-US" altLang="it-IT" sz="2400" dirty="0"/>
              <a:t>Language Basics</a:t>
            </a:r>
          </a:p>
        </p:txBody>
      </p:sp>
      <p:sp>
        <p:nvSpPr>
          <p:cNvPr id="15364" name="Rectangle 5"/>
          <p:cNvSpPr>
            <a:spLocks noGrp="1" noChangeArrowheads="1"/>
          </p:cNvSpPr>
          <p:nvPr>
            <p:ph type="body" idx="1"/>
          </p:nvPr>
        </p:nvSpPr>
        <p:spPr>
          <a:xfrm>
            <a:off x="457200" y="1600200"/>
            <a:ext cx="8534400" cy="4724400"/>
          </a:xfrm>
        </p:spPr>
        <p:txBody>
          <a:bodyPr/>
          <a:lstStyle/>
          <a:p>
            <a:r>
              <a:rPr lang="en-US" altLang="it-IT" sz="1800" dirty="0"/>
              <a:t>JavaScript is </a:t>
            </a:r>
            <a:r>
              <a:rPr lang="en-US" altLang="it-IT" sz="1800" i="1" dirty="0"/>
              <a:t>case </a:t>
            </a:r>
            <a:r>
              <a:rPr lang="en-US" altLang="it-IT" sz="1800" i="1" dirty="0" smtClean="0"/>
              <a:t>sensitive</a:t>
            </a:r>
          </a:p>
          <a:p>
            <a:endParaRPr lang="en-US" altLang="it-IT" sz="1800" dirty="0" smtClean="0"/>
          </a:p>
          <a:p>
            <a:r>
              <a:rPr lang="en-US" altLang="it-IT" sz="1800" dirty="0" smtClean="0"/>
              <a:t>Statements are terminated </a:t>
            </a:r>
            <a:r>
              <a:rPr lang="en-US" altLang="it-IT" sz="1800" dirty="0"/>
              <a:t>by returns or semi-colons </a:t>
            </a:r>
          </a:p>
          <a:p>
            <a:pPr lvl="1"/>
            <a:r>
              <a:rPr lang="en-US" altLang="it-IT" sz="1800" dirty="0">
                <a:solidFill>
                  <a:schemeClr val="folHlink"/>
                </a:solidFill>
              </a:rPr>
              <a:t>x = x+1;</a:t>
            </a:r>
            <a:r>
              <a:rPr lang="en-US" altLang="it-IT" sz="1800" dirty="0"/>
              <a:t>     same as      </a:t>
            </a:r>
            <a:r>
              <a:rPr lang="en-US" altLang="it-IT" sz="1800" dirty="0">
                <a:solidFill>
                  <a:schemeClr val="folHlink"/>
                </a:solidFill>
              </a:rPr>
              <a:t>x = x+1</a:t>
            </a:r>
          </a:p>
          <a:p>
            <a:endParaRPr lang="en-US" altLang="it-IT" sz="1800" dirty="0" smtClean="0"/>
          </a:p>
          <a:p>
            <a:r>
              <a:rPr lang="en-US" altLang="it-IT" sz="1800" dirty="0" smtClean="0"/>
              <a:t>“</a:t>
            </a:r>
            <a:r>
              <a:rPr lang="en-US" altLang="it-IT" sz="1800" dirty="0"/>
              <a:t>Blocks” of statements enclosed in { </a:t>
            </a:r>
            <a:r>
              <a:rPr lang="en-US" altLang="it-IT" sz="1800" dirty="0" smtClean="0"/>
              <a:t>…}</a:t>
            </a:r>
            <a:endParaRPr lang="en-US" altLang="it-IT" sz="1800" dirty="0"/>
          </a:p>
        </p:txBody>
      </p:sp>
    </p:spTree>
    <p:extLst>
      <p:ext uri="{BB962C8B-B14F-4D97-AF65-F5344CB8AC3E}">
        <p14:creationId xmlns:p14="http://schemas.microsoft.com/office/powerpoint/2010/main" val="688577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Primitive data </a:t>
            </a:r>
            <a:r>
              <a:rPr lang="it-IT" sz="2400" dirty="0" err="1" smtClean="0"/>
              <a:t>types</a:t>
            </a:r>
            <a:endParaRPr lang="it-IT" sz="2400" dirty="0"/>
          </a:p>
        </p:txBody>
      </p:sp>
      <p:sp>
        <p:nvSpPr>
          <p:cNvPr id="3" name="Segnaposto contenuto 2"/>
          <p:cNvSpPr>
            <a:spLocks noGrp="1"/>
          </p:cNvSpPr>
          <p:nvPr>
            <p:ph idx="1"/>
          </p:nvPr>
        </p:nvSpPr>
        <p:spPr/>
        <p:txBody>
          <a:bodyPr/>
          <a:lstStyle/>
          <a:p>
            <a:r>
              <a:rPr lang="en-US" altLang="it-IT" sz="1800" dirty="0"/>
              <a:t>JavaScript has three “primitive” types: </a:t>
            </a:r>
            <a:r>
              <a:rPr lang="en-US" altLang="it-IT" sz="1800" i="1" dirty="0"/>
              <a:t>number, string</a:t>
            </a:r>
            <a:r>
              <a:rPr lang="en-US" altLang="it-IT" sz="1800" dirty="0"/>
              <a:t>, and </a:t>
            </a:r>
            <a:r>
              <a:rPr lang="en-US" altLang="it-IT" sz="1800" i="1" dirty="0" err="1" smtClean="0"/>
              <a:t>boolean</a:t>
            </a:r>
            <a:r>
              <a:rPr lang="en-US" altLang="it-IT" sz="1800" dirty="0" smtClean="0"/>
              <a:t>. </a:t>
            </a:r>
          </a:p>
          <a:p>
            <a:pPr lvl="1"/>
            <a:r>
              <a:rPr lang="en-US" altLang="it-IT" sz="1800" dirty="0" smtClean="0"/>
              <a:t>Numbers </a:t>
            </a:r>
            <a:r>
              <a:rPr lang="en-US" altLang="it-IT" sz="1800" dirty="0"/>
              <a:t>are always stored as floating-point values</a:t>
            </a:r>
          </a:p>
          <a:p>
            <a:pPr lvl="2"/>
            <a:r>
              <a:rPr lang="en-US" altLang="it-IT" sz="1600" dirty="0"/>
              <a:t>Hexadecimal numbers begin with 0x</a:t>
            </a:r>
          </a:p>
          <a:p>
            <a:pPr lvl="1"/>
            <a:r>
              <a:rPr lang="en-US" altLang="it-IT" sz="1800" dirty="0" smtClean="0"/>
              <a:t>Strings </a:t>
            </a:r>
            <a:r>
              <a:rPr lang="en-US" altLang="it-IT" sz="1800" dirty="0"/>
              <a:t>may be enclosed in single quotes or double quotes</a:t>
            </a:r>
          </a:p>
          <a:p>
            <a:pPr lvl="2"/>
            <a:r>
              <a:rPr lang="en-US" altLang="it-IT" sz="1600" dirty="0"/>
              <a:t>Strings can </a:t>
            </a:r>
            <a:r>
              <a:rPr lang="en-US" altLang="it-IT" sz="1600" dirty="0" smtClean="0"/>
              <a:t>contain </a:t>
            </a:r>
            <a:r>
              <a:rPr lang="en-US" altLang="it-IT" sz="1600" dirty="0"/>
              <a:t>\n (newline), \" (double quote), etc.</a:t>
            </a:r>
          </a:p>
          <a:p>
            <a:pPr lvl="1"/>
            <a:r>
              <a:rPr lang="en-US" altLang="it-IT" sz="1800" dirty="0"/>
              <a:t>Booleans are either true or false</a:t>
            </a:r>
          </a:p>
          <a:p>
            <a:pPr lvl="2"/>
            <a:r>
              <a:rPr lang="en-US" altLang="it-IT" sz="1600" dirty="0"/>
              <a:t>0, "0", empty strings, undefined, null, and </a:t>
            </a:r>
            <a:r>
              <a:rPr lang="en-US" altLang="it-IT" sz="1600" dirty="0" err="1"/>
              <a:t>NaN</a:t>
            </a:r>
            <a:r>
              <a:rPr lang="en-US" altLang="it-IT" sz="1600" dirty="0"/>
              <a:t> are false , other values are true</a:t>
            </a:r>
          </a:p>
          <a:p>
            <a:endParaRPr lang="it-IT" sz="1800" dirty="0" smtClean="0"/>
          </a:p>
          <a:p>
            <a:endParaRPr lang="it-IT" sz="1800" dirty="0"/>
          </a:p>
        </p:txBody>
      </p:sp>
    </p:spTree>
    <p:extLst>
      <p:ext uri="{BB962C8B-B14F-4D97-AF65-F5344CB8AC3E}">
        <p14:creationId xmlns:p14="http://schemas.microsoft.com/office/powerpoint/2010/main" val="964746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err="1" smtClean="0"/>
              <a:t>Variables</a:t>
            </a:r>
            <a:endParaRPr lang="it-IT" sz="2400" dirty="0"/>
          </a:p>
        </p:txBody>
      </p:sp>
      <p:sp>
        <p:nvSpPr>
          <p:cNvPr id="3" name="Segnaposto contenuto 2"/>
          <p:cNvSpPr>
            <a:spLocks noGrp="1"/>
          </p:cNvSpPr>
          <p:nvPr>
            <p:ph idx="1"/>
          </p:nvPr>
        </p:nvSpPr>
        <p:spPr>
          <a:xfrm>
            <a:off x="192505" y="1417638"/>
            <a:ext cx="8758989" cy="5043638"/>
          </a:xfrm>
        </p:spPr>
        <p:txBody>
          <a:bodyPr/>
          <a:lstStyle/>
          <a:p>
            <a:pPr marL="342900" lvl="1" indent="-342900">
              <a:buFont typeface="Arial" charset="0"/>
              <a:buChar char="•"/>
            </a:pPr>
            <a:r>
              <a:rPr lang="tr-TR" altLang="it-IT" sz="1800" dirty="0" smtClean="0"/>
              <a:t>A </a:t>
            </a:r>
            <a:r>
              <a:rPr lang="tr-TR" altLang="it-IT" sz="1800" i="1" dirty="0" err="1"/>
              <a:t>variable</a:t>
            </a:r>
            <a:r>
              <a:rPr lang="tr-TR" altLang="it-IT" sz="1800" i="1" dirty="0"/>
              <a:t> </a:t>
            </a:r>
            <a:r>
              <a:rPr lang="tr-TR" altLang="it-IT" sz="1800" dirty="0"/>
              <a:t>is a </a:t>
            </a:r>
            <a:r>
              <a:rPr lang="tr-TR" altLang="it-IT" sz="1800" dirty="0" err="1" smtClean="0"/>
              <a:t>container</a:t>
            </a:r>
            <a:r>
              <a:rPr lang="tr-TR" altLang="it-IT" sz="1800" dirty="0" smtClean="0"/>
              <a:t> </a:t>
            </a:r>
            <a:r>
              <a:rPr lang="tr-TR" altLang="it-IT" sz="1800" dirty="0" err="1"/>
              <a:t>for</a:t>
            </a:r>
            <a:r>
              <a:rPr lang="tr-TR" altLang="it-IT" sz="1800" dirty="0"/>
              <a:t> </a:t>
            </a:r>
            <a:r>
              <a:rPr lang="tr-TR" altLang="it-IT" sz="1800" dirty="0" err="1"/>
              <a:t>information</a:t>
            </a:r>
            <a:r>
              <a:rPr lang="tr-TR" altLang="it-IT" sz="1800" dirty="0"/>
              <a:t> </a:t>
            </a:r>
            <a:r>
              <a:rPr lang="tr-TR" altLang="it-IT" sz="1800" dirty="0" err="1"/>
              <a:t>you</a:t>
            </a:r>
            <a:r>
              <a:rPr lang="tr-TR" altLang="it-IT" sz="1800" dirty="0"/>
              <a:t> </a:t>
            </a:r>
            <a:r>
              <a:rPr lang="tr-TR" altLang="it-IT" sz="1800" dirty="0" err="1"/>
              <a:t>want</a:t>
            </a:r>
            <a:r>
              <a:rPr lang="tr-TR" altLang="it-IT" sz="1800" dirty="0"/>
              <a:t> </a:t>
            </a:r>
            <a:r>
              <a:rPr lang="tr-TR" altLang="it-IT" sz="1800" dirty="0" err="1"/>
              <a:t>to</a:t>
            </a:r>
            <a:r>
              <a:rPr lang="tr-TR" altLang="it-IT" sz="1800" dirty="0"/>
              <a:t> </a:t>
            </a:r>
            <a:r>
              <a:rPr lang="tr-TR" altLang="it-IT" sz="1800" dirty="0" err="1"/>
              <a:t>store</a:t>
            </a:r>
            <a:r>
              <a:rPr lang="tr-TR" altLang="it-IT" sz="1800" dirty="0"/>
              <a:t>. </a:t>
            </a:r>
            <a:r>
              <a:rPr lang="tr-TR" altLang="it-IT" sz="1800" dirty="0" err="1" smtClean="0"/>
              <a:t>Variables</a:t>
            </a:r>
            <a:r>
              <a:rPr lang="tr-TR" altLang="it-IT" sz="1800" dirty="0" smtClean="0"/>
              <a:t> </a:t>
            </a:r>
            <a:r>
              <a:rPr lang="tr-TR" altLang="it-IT" sz="1800" dirty="0" err="1" smtClean="0"/>
              <a:t>are</a:t>
            </a:r>
            <a:r>
              <a:rPr lang="tr-TR" altLang="it-IT" sz="1800" dirty="0" smtClean="0"/>
              <a:t> </a:t>
            </a:r>
            <a:r>
              <a:rPr lang="en-US" altLang="it-IT" sz="1800" dirty="0" smtClean="0"/>
              <a:t>defined </a:t>
            </a:r>
            <a:r>
              <a:rPr lang="en-US" altLang="it-IT" sz="1800" dirty="0"/>
              <a:t>implicitly by its first use, which must be an </a:t>
            </a:r>
            <a:r>
              <a:rPr lang="en-US" altLang="it-IT" sz="1800" dirty="0" smtClean="0"/>
              <a:t>assignment</a:t>
            </a:r>
            <a:r>
              <a:rPr lang="en-US" altLang="it-IT" sz="1800" dirty="0"/>
              <a:t>. Variables are </a:t>
            </a:r>
            <a:r>
              <a:rPr lang="en-US" altLang="it-IT" sz="1800" dirty="0" err="1"/>
              <a:t>untyped</a:t>
            </a:r>
            <a:r>
              <a:rPr lang="en-US" altLang="it-IT" sz="1800" dirty="0"/>
              <a:t> . The types of variables don’t have to be declared in JavaScript.</a:t>
            </a:r>
          </a:p>
          <a:p>
            <a:pPr marL="342900" lvl="1" indent="-342900">
              <a:buFont typeface="Arial" charset="0"/>
              <a:buChar char="•"/>
            </a:pPr>
            <a:endParaRPr lang="en-US" altLang="it-IT" sz="1800" dirty="0"/>
          </a:p>
          <a:p>
            <a:r>
              <a:rPr lang="tr-TR" altLang="it-IT" sz="1800" dirty="0" smtClean="0"/>
              <a:t>A </a:t>
            </a:r>
            <a:r>
              <a:rPr lang="tr-TR" altLang="it-IT" sz="1800" dirty="0" err="1"/>
              <a:t>variable's</a:t>
            </a:r>
            <a:r>
              <a:rPr lang="tr-TR" altLang="it-IT" sz="1800" dirty="0"/>
              <a:t> </a:t>
            </a:r>
            <a:r>
              <a:rPr lang="tr-TR" altLang="it-IT" sz="1800" dirty="0" err="1"/>
              <a:t>value</a:t>
            </a:r>
            <a:r>
              <a:rPr lang="tr-TR" altLang="it-IT" sz="1800" dirty="0"/>
              <a:t> can </a:t>
            </a:r>
            <a:r>
              <a:rPr lang="tr-TR" altLang="it-IT" sz="1800" dirty="0" err="1"/>
              <a:t>change</a:t>
            </a:r>
            <a:r>
              <a:rPr lang="tr-TR" altLang="it-IT" sz="1800" dirty="0"/>
              <a:t> </a:t>
            </a:r>
            <a:r>
              <a:rPr lang="tr-TR" altLang="it-IT" sz="1800" dirty="0" err="1"/>
              <a:t>during</a:t>
            </a:r>
            <a:r>
              <a:rPr lang="tr-TR" altLang="it-IT" sz="1800" dirty="0"/>
              <a:t> </a:t>
            </a:r>
            <a:r>
              <a:rPr lang="tr-TR" altLang="it-IT" sz="1800" dirty="0" err="1"/>
              <a:t>the</a:t>
            </a:r>
            <a:r>
              <a:rPr lang="tr-TR" altLang="it-IT" sz="1800" dirty="0"/>
              <a:t> </a:t>
            </a:r>
            <a:r>
              <a:rPr lang="tr-TR" altLang="it-IT" sz="1800" dirty="0" err="1"/>
              <a:t>script</a:t>
            </a:r>
            <a:r>
              <a:rPr lang="tr-TR" altLang="it-IT" sz="1800" dirty="0"/>
              <a:t>. </a:t>
            </a:r>
            <a:r>
              <a:rPr lang="tr-TR" altLang="it-IT" sz="1800" dirty="0" err="1"/>
              <a:t>You</a:t>
            </a:r>
            <a:r>
              <a:rPr lang="tr-TR" altLang="it-IT" sz="1800" dirty="0"/>
              <a:t> can </a:t>
            </a:r>
            <a:r>
              <a:rPr lang="tr-TR" altLang="it-IT" sz="1800" dirty="0" err="1"/>
              <a:t>refer</a:t>
            </a:r>
            <a:r>
              <a:rPr lang="tr-TR" altLang="it-IT" sz="1800" dirty="0"/>
              <a:t> </a:t>
            </a:r>
            <a:r>
              <a:rPr lang="tr-TR" altLang="it-IT" sz="1800" dirty="0" err="1"/>
              <a:t>to</a:t>
            </a:r>
            <a:r>
              <a:rPr lang="tr-TR" altLang="it-IT" sz="1800" dirty="0"/>
              <a:t> a </a:t>
            </a:r>
            <a:r>
              <a:rPr lang="tr-TR" altLang="it-IT" sz="1800" dirty="0" err="1"/>
              <a:t>variable</a:t>
            </a:r>
            <a:r>
              <a:rPr lang="tr-TR" altLang="it-IT" sz="1800" dirty="0"/>
              <a:t> </a:t>
            </a:r>
            <a:r>
              <a:rPr lang="tr-TR" altLang="it-IT" sz="1800" dirty="0" err="1"/>
              <a:t>by</a:t>
            </a:r>
            <a:r>
              <a:rPr lang="tr-TR" altLang="it-IT" sz="1800" dirty="0"/>
              <a:t> name </a:t>
            </a:r>
            <a:r>
              <a:rPr lang="tr-TR" altLang="it-IT" sz="1800" dirty="0" err="1"/>
              <a:t>to</a:t>
            </a:r>
            <a:r>
              <a:rPr lang="tr-TR" altLang="it-IT" sz="1800" dirty="0"/>
              <a:t> </a:t>
            </a:r>
            <a:r>
              <a:rPr lang="tr-TR" altLang="it-IT" sz="1800" dirty="0" err="1"/>
              <a:t>see</a:t>
            </a:r>
            <a:r>
              <a:rPr lang="tr-TR" altLang="it-IT" sz="1800" dirty="0"/>
              <a:t> </a:t>
            </a:r>
            <a:r>
              <a:rPr lang="tr-TR" altLang="it-IT" sz="1800" dirty="0" err="1"/>
              <a:t>its</a:t>
            </a:r>
            <a:r>
              <a:rPr lang="tr-TR" altLang="it-IT" sz="1800" dirty="0"/>
              <a:t> </a:t>
            </a:r>
            <a:r>
              <a:rPr lang="tr-TR" altLang="it-IT" sz="1800" dirty="0" err="1"/>
              <a:t>value</a:t>
            </a:r>
            <a:r>
              <a:rPr lang="tr-TR" altLang="it-IT" sz="1800" dirty="0"/>
              <a:t> </a:t>
            </a:r>
            <a:r>
              <a:rPr lang="tr-TR" altLang="it-IT" sz="1800" dirty="0" err="1"/>
              <a:t>or</a:t>
            </a:r>
            <a:r>
              <a:rPr lang="tr-TR" altLang="it-IT" sz="1800" dirty="0"/>
              <a:t> </a:t>
            </a:r>
            <a:r>
              <a:rPr lang="tr-TR" altLang="it-IT" sz="1800" dirty="0" err="1"/>
              <a:t>to</a:t>
            </a:r>
            <a:r>
              <a:rPr lang="tr-TR" altLang="it-IT" sz="1800" dirty="0"/>
              <a:t> </a:t>
            </a:r>
            <a:r>
              <a:rPr lang="tr-TR" altLang="it-IT" sz="1800" dirty="0" err="1"/>
              <a:t>change</a:t>
            </a:r>
            <a:r>
              <a:rPr lang="tr-TR" altLang="it-IT" sz="1800" dirty="0"/>
              <a:t> </a:t>
            </a:r>
            <a:r>
              <a:rPr lang="tr-TR" altLang="it-IT" sz="1800" dirty="0" err="1"/>
              <a:t>its</a:t>
            </a:r>
            <a:r>
              <a:rPr lang="tr-TR" altLang="it-IT" sz="1800" dirty="0"/>
              <a:t> </a:t>
            </a:r>
            <a:r>
              <a:rPr lang="tr-TR" altLang="it-IT" sz="1800" dirty="0" err="1"/>
              <a:t>value</a:t>
            </a:r>
            <a:r>
              <a:rPr lang="tr-TR" altLang="it-IT" sz="1800" dirty="0"/>
              <a:t>.</a:t>
            </a:r>
          </a:p>
          <a:p>
            <a:endParaRPr lang="en-US" altLang="it-IT" sz="1800" dirty="0" smtClean="0"/>
          </a:p>
          <a:p>
            <a:r>
              <a:rPr lang="en-US" altLang="it-IT" sz="1800" dirty="0" smtClean="0"/>
              <a:t>Variables </a:t>
            </a:r>
            <a:r>
              <a:rPr lang="en-US" altLang="it-IT" sz="1800" dirty="0"/>
              <a:t>are declared with a </a:t>
            </a:r>
            <a:r>
              <a:rPr lang="en-US" altLang="it-IT" sz="1800" dirty="0" smtClean="0"/>
              <a:t> </a:t>
            </a:r>
            <a:r>
              <a:rPr lang="en-US" altLang="it-IT" sz="1800" dirty="0" err="1" smtClean="0">
                <a:ea typeface="Courier" charset="0"/>
                <a:cs typeface="Courier" charset="0"/>
              </a:rPr>
              <a:t>var</a:t>
            </a:r>
            <a:r>
              <a:rPr lang="en-US" altLang="it-IT" sz="1800" dirty="0" smtClean="0">
                <a:ea typeface="Courier" charset="0"/>
                <a:cs typeface="Courier" charset="0"/>
              </a:rPr>
              <a:t> </a:t>
            </a:r>
            <a:r>
              <a:rPr lang="en-US" altLang="it-IT" sz="1800" dirty="0" smtClean="0"/>
              <a:t> </a:t>
            </a:r>
            <a:r>
              <a:rPr lang="en-US" altLang="it-IT" sz="1800" dirty="0"/>
              <a:t>statement:</a:t>
            </a:r>
          </a:p>
          <a:p>
            <a:pPr lvl="1"/>
            <a:r>
              <a:rPr lang="en-US" altLang="it-IT" sz="1600" dirty="0" err="1" smtClean="0">
                <a:ea typeface="Courier" charset="0"/>
                <a:cs typeface="Courier" charset="0"/>
              </a:rPr>
              <a:t>Var</a:t>
            </a:r>
            <a:r>
              <a:rPr lang="en-US" altLang="it-IT" sz="1600" dirty="0" smtClean="0">
                <a:latin typeface="Courier" charset="0"/>
                <a:ea typeface="Courier" charset="0"/>
                <a:cs typeface="Courier" charset="0"/>
              </a:rPr>
              <a:t> </a:t>
            </a:r>
            <a:r>
              <a:rPr lang="en-US" altLang="it-IT" sz="1600" dirty="0" smtClean="0"/>
              <a:t>pi= </a:t>
            </a:r>
            <a:r>
              <a:rPr lang="en-US" altLang="it-IT" sz="1600" dirty="0"/>
              <a:t>3.1416, x, y, name = "Dr. Dave" ;</a:t>
            </a:r>
          </a:p>
          <a:p>
            <a:pPr lvl="1"/>
            <a:r>
              <a:rPr lang="en-US" altLang="it-IT" sz="1600" dirty="0"/>
              <a:t>Variables names must begin with a letter or underscore</a:t>
            </a:r>
          </a:p>
          <a:p>
            <a:pPr lvl="1"/>
            <a:r>
              <a:rPr lang="en-US" altLang="it-IT" sz="1600" dirty="0" smtClean="0"/>
              <a:t>Variable </a:t>
            </a:r>
            <a:r>
              <a:rPr lang="en-US" altLang="it-IT" sz="1600" dirty="0"/>
              <a:t>names are </a:t>
            </a:r>
            <a:r>
              <a:rPr lang="en-US" altLang="it-IT" sz="1600" i="1" dirty="0"/>
              <a:t>case-sensitive</a:t>
            </a:r>
            <a:r>
              <a:rPr lang="en-US" altLang="it-IT" sz="1600" dirty="0"/>
              <a:t> </a:t>
            </a:r>
          </a:p>
          <a:p>
            <a:pPr lvl="1"/>
            <a:r>
              <a:rPr lang="en-US" altLang="it-IT" sz="1600" dirty="0" smtClean="0"/>
              <a:t>The </a:t>
            </a:r>
            <a:r>
              <a:rPr lang="en-US" altLang="it-IT" sz="1600" dirty="0"/>
              <a:t>word </a:t>
            </a:r>
            <a:r>
              <a:rPr lang="en-US" altLang="it-IT" sz="1600" dirty="0" err="1">
                <a:ea typeface="Courier" charset="0"/>
                <a:cs typeface="Courier" charset="0"/>
              </a:rPr>
              <a:t>var</a:t>
            </a:r>
            <a:r>
              <a:rPr lang="en-US" altLang="it-IT" sz="1600" dirty="0"/>
              <a:t> is optional (but it’s good style to use it)</a:t>
            </a:r>
          </a:p>
          <a:p>
            <a:endParaRPr lang="en-US" altLang="it-IT" sz="1800" dirty="0" smtClean="0"/>
          </a:p>
          <a:p>
            <a:endParaRPr lang="en-US" altLang="it-IT" sz="1800" dirty="0" smtClean="0"/>
          </a:p>
          <a:p>
            <a:r>
              <a:rPr lang="en-US" altLang="it-IT" sz="1800" dirty="0" smtClean="0"/>
              <a:t>Variables </a:t>
            </a:r>
            <a:r>
              <a:rPr lang="en-US" altLang="it-IT" sz="1800" dirty="0"/>
              <a:t>declared within a function are </a:t>
            </a:r>
            <a:r>
              <a:rPr lang="en-US" altLang="it-IT" sz="1800" i="1" dirty="0"/>
              <a:t>local </a:t>
            </a:r>
            <a:r>
              <a:rPr lang="en-US" altLang="it-IT" sz="1800" dirty="0" smtClean="0"/>
              <a:t>(</a:t>
            </a:r>
            <a:r>
              <a:rPr lang="en-US" altLang="it-IT" sz="1800" dirty="0"/>
              <a:t>accessible only within that function)</a:t>
            </a:r>
          </a:p>
          <a:p>
            <a:r>
              <a:rPr lang="en-US" altLang="it-IT" sz="1800" dirty="0"/>
              <a:t>Variables declared outside a function are </a:t>
            </a:r>
            <a:r>
              <a:rPr lang="en-US" altLang="it-IT" sz="1800" i="1" dirty="0"/>
              <a:t>global</a:t>
            </a:r>
            <a:r>
              <a:rPr lang="en-US" altLang="it-IT" sz="1800" dirty="0"/>
              <a:t> (accessible from anywhere on the page)</a:t>
            </a:r>
          </a:p>
          <a:p>
            <a:endParaRPr lang="it-IT" dirty="0"/>
          </a:p>
        </p:txBody>
      </p:sp>
    </p:spTree>
    <p:extLst>
      <p:ext uri="{BB962C8B-B14F-4D97-AF65-F5344CB8AC3E}">
        <p14:creationId xmlns:p14="http://schemas.microsoft.com/office/powerpoint/2010/main" val="1596422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22592"/>
          </a:xfrm>
        </p:spPr>
        <p:txBody>
          <a:bodyPr/>
          <a:lstStyle/>
          <a:p>
            <a:r>
              <a:rPr lang="it-IT" sz="2400" dirty="0" smtClean="0"/>
              <a:t>Objects</a:t>
            </a:r>
            <a:endParaRPr lang="it-IT" sz="2400" dirty="0"/>
          </a:p>
        </p:txBody>
      </p:sp>
      <p:sp>
        <p:nvSpPr>
          <p:cNvPr id="3" name="Segnaposto contenuto 2"/>
          <p:cNvSpPr>
            <a:spLocks noGrp="1"/>
          </p:cNvSpPr>
          <p:nvPr>
            <p:ph idx="1"/>
          </p:nvPr>
        </p:nvSpPr>
        <p:spPr>
          <a:xfrm>
            <a:off x="457200" y="982980"/>
            <a:ext cx="8229600" cy="4525963"/>
          </a:xfrm>
        </p:spPr>
        <p:txBody>
          <a:bodyPr/>
          <a:lstStyle/>
          <a:p>
            <a:r>
              <a:rPr lang="en-US" altLang="it-IT" sz="1800" dirty="0"/>
              <a:t>An </a:t>
            </a:r>
            <a:r>
              <a:rPr lang="en-US" altLang="it-IT" sz="1800" i="1" dirty="0"/>
              <a:t>object</a:t>
            </a:r>
            <a:r>
              <a:rPr lang="en-US" altLang="it-IT" sz="1800" dirty="0"/>
              <a:t> is a collection of named </a:t>
            </a:r>
            <a:r>
              <a:rPr lang="en-US" altLang="it-IT" sz="1800" dirty="0" smtClean="0"/>
              <a:t>properties. Set </a:t>
            </a:r>
            <a:r>
              <a:rPr lang="en-US" altLang="it-IT" sz="1800" dirty="0"/>
              <a:t>of </a:t>
            </a:r>
            <a:r>
              <a:rPr lang="en-US" altLang="it-IT" sz="1800" dirty="0" smtClean="0"/>
              <a:t>    name: value </a:t>
            </a:r>
            <a:r>
              <a:rPr lang="en-US" altLang="it-IT" sz="1800" dirty="0"/>
              <a:t>pairs</a:t>
            </a:r>
          </a:p>
          <a:p>
            <a:pPr marL="914400" lvl="2" indent="0">
              <a:buNone/>
            </a:pPr>
            <a:r>
              <a:rPr lang="en-US" altLang="it-IT" sz="1800" dirty="0" err="1"/>
              <a:t>objBob</a:t>
            </a:r>
            <a:r>
              <a:rPr lang="en-US" altLang="it-IT" sz="1800" dirty="0"/>
              <a:t> = {name: “Bob", grade: 'A', level: 3};</a:t>
            </a:r>
          </a:p>
          <a:p>
            <a:pPr marL="400050" lvl="1" indent="0">
              <a:buNone/>
            </a:pPr>
            <a:r>
              <a:rPr lang="en-US" altLang="it-IT" sz="1800" dirty="0" smtClean="0"/>
              <a:t>Objects can </a:t>
            </a:r>
            <a:r>
              <a:rPr lang="en-US" altLang="it-IT" sz="1800" dirty="0"/>
              <a:t>have methods</a:t>
            </a:r>
          </a:p>
          <a:p>
            <a:endParaRPr lang="en-US" altLang="it-IT" sz="1800" dirty="0" smtClean="0"/>
          </a:p>
          <a:p>
            <a:r>
              <a:rPr lang="en-US" altLang="it-IT" sz="1800" dirty="0" smtClean="0"/>
              <a:t>There are three possibilities to create objects in </a:t>
            </a:r>
            <a:r>
              <a:rPr lang="en-US" altLang="it-IT" sz="1800" dirty="0" err="1"/>
              <a:t>J</a:t>
            </a:r>
            <a:r>
              <a:rPr lang="en-US" altLang="it-IT" sz="1800" dirty="0" err="1" smtClean="0"/>
              <a:t>avascript</a:t>
            </a:r>
            <a:r>
              <a:rPr lang="en-US" altLang="it-IT" sz="1800" dirty="0" smtClean="0"/>
              <a:t>:</a:t>
            </a:r>
          </a:p>
          <a:p>
            <a:pPr lvl="1"/>
            <a:r>
              <a:rPr lang="en-US" altLang="it-IT" sz="1800" dirty="0" smtClean="0"/>
              <a:t>You </a:t>
            </a:r>
            <a:r>
              <a:rPr lang="en-US" altLang="it-IT" sz="1800" dirty="0"/>
              <a:t>can use an </a:t>
            </a:r>
            <a:r>
              <a:rPr lang="en-US" altLang="it-IT" sz="1800" i="1" dirty="0"/>
              <a:t>object </a:t>
            </a:r>
            <a:r>
              <a:rPr lang="en-US" altLang="it-IT" sz="1800" i="1" dirty="0" smtClean="0"/>
              <a:t>literal</a:t>
            </a:r>
            <a:r>
              <a:rPr lang="en-US" altLang="it-IT" sz="1800" dirty="0" smtClean="0"/>
              <a:t>:</a:t>
            </a:r>
            <a:endParaRPr lang="en-US" altLang="it-IT" sz="1400" dirty="0"/>
          </a:p>
          <a:p>
            <a:pPr lvl="2" indent="-285750"/>
            <a:r>
              <a:rPr lang="en-US" altLang="it-IT" sz="1600" dirty="0" err="1" smtClean="0"/>
              <a:t>var</a:t>
            </a:r>
            <a:r>
              <a:rPr lang="en-US" altLang="it-IT" sz="1600" dirty="0" smtClean="0"/>
              <a:t> </a:t>
            </a:r>
            <a:r>
              <a:rPr lang="en-US" altLang="it-IT" sz="1600" dirty="0"/>
              <a:t>course = { number: "CIT597", teacher="Dr. Dave" }</a:t>
            </a:r>
          </a:p>
          <a:p>
            <a:pPr lvl="1"/>
            <a:r>
              <a:rPr lang="en-US" altLang="it-IT" sz="1800" dirty="0" smtClean="0"/>
              <a:t>You </a:t>
            </a:r>
            <a:r>
              <a:rPr lang="en-US" altLang="it-IT" sz="1800" dirty="0"/>
              <a:t>can use </a:t>
            </a:r>
            <a:r>
              <a:rPr lang="en-US" altLang="it-IT" sz="1800" i="1" dirty="0"/>
              <a:t>new</a:t>
            </a:r>
            <a:r>
              <a:rPr lang="en-US" altLang="it-IT" sz="1800" dirty="0"/>
              <a:t> to create a “blank” object, and add fields to it later:</a:t>
            </a:r>
          </a:p>
          <a:p>
            <a:pPr lvl="2"/>
            <a:r>
              <a:rPr lang="en-US" altLang="it-IT" sz="1600" dirty="0" err="1"/>
              <a:t>var</a:t>
            </a:r>
            <a:r>
              <a:rPr lang="en-US" altLang="it-IT" sz="1600" dirty="0"/>
              <a:t> course = new Object</a:t>
            </a:r>
            <a:r>
              <a:rPr lang="en-US" altLang="it-IT" sz="1600" dirty="0" smtClean="0"/>
              <a:t>();</a:t>
            </a:r>
          </a:p>
          <a:p>
            <a:pPr lvl="2"/>
            <a:r>
              <a:rPr lang="en-US" altLang="it-IT" sz="1600" dirty="0" err="1" smtClean="0"/>
              <a:t>course.number</a:t>
            </a:r>
            <a:r>
              <a:rPr lang="en-US" altLang="it-IT" sz="1600" dirty="0" smtClean="0"/>
              <a:t> </a:t>
            </a:r>
            <a:r>
              <a:rPr lang="en-US" altLang="it-IT" sz="1600" dirty="0"/>
              <a:t>= "CIT597</a:t>
            </a:r>
            <a:r>
              <a:rPr lang="en-US" altLang="it-IT" sz="1600" dirty="0" smtClean="0"/>
              <a:t>";</a:t>
            </a:r>
          </a:p>
          <a:p>
            <a:pPr lvl="2"/>
            <a:r>
              <a:rPr lang="en-US" altLang="it-IT" sz="1600" dirty="0" err="1" smtClean="0"/>
              <a:t>course.teacher</a:t>
            </a:r>
            <a:r>
              <a:rPr lang="en-US" altLang="it-IT" sz="1600" dirty="0" smtClean="0"/>
              <a:t> </a:t>
            </a:r>
            <a:r>
              <a:rPr lang="en-US" altLang="it-IT" sz="1600" dirty="0"/>
              <a:t>= "Dr. Dave";</a:t>
            </a:r>
          </a:p>
          <a:p>
            <a:pPr lvl="1"/>
            <a:r>
              <a:rPr lang="en-US" altLang="it-IT" sz="1800" dirty="0"/>
              <a:t>You can write and use a </a:t>
            </a:r>
            <a:r>
              <a:rPr lang="en-US" altLang="it-IT" sz="1800" i="1" dirty="0"/>
              <a:t>constructor</a:t>
            </a:r>
            <a:r>
              <a:rPr lang="en-US" altLang="it-IT" sz="1800" dirty="0"/>
              <a:t>:</a:t>
            </a:r>
          </a:p>
          <a:p>
            <a:pPr lvl="2"/>
            <a:r>
              <a:rPr lang="en-US" altLang="it-IT" sz="1600" dirty="0"/>
              <a:t>function Course(n, t) {  // best placed in &lt;head&gt;</a:t>
            </a:r>
            <a:br>
              <a:rPr lang="en-US" altLang="it-IT" sz="1600" dirty="0"/>
            </a:br>
            <a:r>
              <a:rPr lang="en-US" altLang="it-IT" sz="1600" dirty="0"/>
              <a:t>     </a:t>
            </a:r>
            <a:r>
              <a:rPr lang="en-US" altLang="it-IT" sz="1600" dirty="0" err="1"/>
              <a:t>this.number</a:t>
            </a:r>
            <a:r>
              <a:rPr lang="en-US" altLang="it-IT" sz="1600" dirty="0"/>
              <a:t> = n;</a:t>
            </a:r>
            <a:br>
              <a:rPr lang="en-US" altLang="it-IT" sz="1600" dirty="0"/>
            </a:br>
            <a:r>
              <a:rPr lang="en-US" altLang="it-IT" sz="1600" dirty="0"/>
              <a:t>     </a:t>
            </a:r>
            <a:r>
              <a:rPr lang="en-US" altLang="it-IT" sz="1600" dirty="0" err="1"/>
              <a:t>this.teacher</a:t>
            </a:r>
            <a:r>
              <a:rPr lang="en-US" altLang="it-IT" sz="1600" dirty="0"/>
              <a:t> = t;</a:t>
            </a:r>
            <a:br>
              <a:rPr lang="en-US" altLang="it-IT" sz="1600" dirty="0"/>
            </a:br>
            <a:r>
              <a:rPr lang="en-US" altLang="it-IT" sz="1600" dirty="0"/>
              <a:t>}</a:t>
            </a:r>
          </a:p>
          <a:p>
            <a:pPr lvl="2"/>
            <a:r>
              <a:rPr lang="en-US" altLang="it-IT" sz="1600" dirty="0" err="1"/>
              <a:t>var</a:t>
            </a:r>
            <a:r>
              <a:rPr lang="en-US" altLang="it-IT" sz="1600" dirty="0"/>
              <a:t> course = new Course("CIT597", "Dr. Dave");</a:t>
            </a:r>
          </a:p>
          <a:p>
            <a:pPr marL="400050" lvl="1" indent="0" defTabSz="914400" fontAlgn="auto">
              <a:spcBef>
                <a:spcPts val="0"/>
              </a:spcBef>
              <a:spcAft>
                <a:spcPts val="0"/>
              </a:spcAft>
              <a:buFontTx/>
              <a:buNone/>
            </a:pPr>
            <a:endParaRPr lang="it-IT" sz="1800" dirty="0"/>
          </a:p>
        </p:txBody>
      </p:sp>
    </p:spTree>
    <p:extLst>
      <p:ext uri="{BB962C8B-B14F-4D97-AF65-F5344CB8AC3E}">
        <p14:creationId xmlns:p14="http://schemas.microsoft.com/office/powerpoint/2010/main" val="922393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Impostazioni personalizzate 11">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1018</TotalTime>
  <Words>3621</Words>
  <Application>Microsoft Macintosh PowerPoint</Application>
  <PresentationFormat>Presentazione su schermo (4:3)</PresentationFormat>
  <Paragraphs>725</Paragraphs>
  <Slides>58</Slides>
  <Notes>24</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58</vt:i4>
      </vt:variant>
    </vt:vector>
  </HeadingPairs>
  <TitlesOfParts>
    <vt:vector size="71" baseType="lpstr">
      <vt:lpstr>.HelveticaNeueDeskInterface-Regular</vt:lpstr>
      <vt:lpstr>Arial Tur</vt:lpstr>
      <vt:lpstr>Calibri</vt:lpstr>
      <vt:lpstr>Courier</vt:lpstr>
      <vt:lpstr>ＭＳ Ｐゴシック</vt:lpstr>
      <vt:lpstr>Tahoma</vt:lpstr>
      <vt:lpstr>Wingdings 2</vt:lpstr>
      <vt:lpstr>Arial</vt:lpstr>
      <vt:lpstr>Courier New</vt:lpstr>
      <vt:lpstr>Times</vt:lpstr>
      <vt:lpstr>Verdana</vt:lpstr>
      <vt:lpstr>Wingdings</vt:lpstr>
      <vt:lpstr>Default Theme</vt:lpstr>
      <vt:lpstr>Introduction to Javascript </vt:lpstr>
      <vt:lpstr> </vt:lpstr>
      <vt:lpstr>JavaScript History</vt:lpstr>
      <vt:lpstr>Common Uses of JavaScript</vt:lpstr>
      <vt:lpstr>Javascript language</vt:lpstr>
      <vt:lpstr>Language Basics</vt:lpstr>
      <vt:lpstr>Primitive data types</vt:lpstr>
      <vt:lpstr>Variables</vt:lpstr>
      <vt:lpstr>Objects</vt:lpstr>
      <vt:lpstr>Object literals</vt:lpstr>
      <vt:lpstr>Arrays</vt:lpstr>
      <vt:lpstr> </vt:lpstr>
      <vt:lpstr>Arithmetic Operators</vt:lpstr>
      <vt:lpstr> </vt:lpstr>
      <vt:lpstr>Statements</vt:lpstr>
      <vt:lpstr>For statement</vt:lpstr>
      <vt:lpstr>With statement</vt:lpstr>
      <vt:lpstr> </vt:lpstr>
      <vt:lpstr>Functions</vt:lpstr>
      <vt:lpstr>Regular expressions</vt:lpstr>
      <vt:lpstr>Comments</vt:lpstr>
      <vt:lpstr>Client-side Javascript</vt:lpstr>
      <vt:lpstr> </vt:lpstr>
      <vt:lpstr>Syntax</vt:lpstr>
      <vt:lpstr> </vt:lpstr>
      <vt:lpstr>Example 1: Add Two Numbers</vt:lpstr>
      <vt:lpstr>Example 2: Browser Events</vt:lpstr>
      <vt:lpstr>HTML DOM</vt:lpstr>
      <vt:lpstr>Presentazione di PowerPoint</vt:lpstr>
      <vt:lpstr>Accessing the DOM</vt:lpstr>
      <vt:lpstr>Important Data Types </vt:lpstr>
      <vt:lpstr>Most common APIs</vt:lpstr>
      <vt:lpstr>DOM interfaces</vt:lpstr>
      <vt:lpstr>DOM HTML element interfaces</vt:lpstr>
      <vt:lpstr>Example 4: Reading Properties</vt:lpstr>
      <vt:lpstr>Example 4: Page Manipulation</vt:lpstr>
      <vt:lpstr>Modern Javascript Libraries and Frameworks</vt:lpstr>
      <vt:lpstr>Frameworks vs Libraries</vt:lpstr>
      <vt:lpstr>JSON JavaScript Object Notation</vt:lpstr>
      <vt:lpstr>AJAX Asynchronous JavaScript and XML</vt:lpstr>
      <vt:lpstr>Presentazione di PowerPoint</vt:lpstr>
      <vt:lpstr>JQuery Example</vt:lpstr>
      <vt:lpstr>Presentazione di PowerPoint</vt:lpstr>
      <vt:lpstr>Presentazione di PowerPoint</vt:lpstr>
      <vt:lpstr>Presentazione di PowerPoint</vt:lpstr>
      <vt:lpstr>Presentazione di PowerPoint</vt:lpstr>
      <vt:lpstr>jQuery-based Libraries</vt:lpstr>
      <vt:lpstr>JavaScript Frameworks</vt:lpstr>
      <vt:lpstr>ANGULAR JS Framework by Google</vt:lpstr>
      <vt:lpstr>Angular Example 1</vt:lpstr>
      <vt:lpstr>REACT Framework</vt:lpstr>
      <vt:lpstr>EMBER Framework</vt:lpstr>
      <vt:lpstr>Presentazione di PowerPoint</vt:lpstr>
      <vt:lpstr>Components </vt:lpstr>
      <vt:lpstr>http://webcomponents.org/</vt:lpstr>
      <vt:lpstr>Why Web Components</vt:lpstr>
      <vt:lpstr>What library/framework/technology to use</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Utente di Microsoft Office</cp:lastModifiedBy>
  <cp:revision>59</cp:revision>
  <dcterms:created xsi:type="dcterms:W3CDTF">2017-04-09T08:52:17Z</dcterms:created>
  <dcterms:modified xsi:type="dcterms:W3CDTF">2017-04-11T13:36:34Z</dcterms:modified>
</cp:coreProperties>
</file>